
<file path=[Content_Types].xml><?xml version="1.0" encoding="utf-8"?>
<Types xmlns="http://schemas.openxmlformats.org/package/2006/content-types">
  <Default Extension="bin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410" r:id="rId2"/>
    <p:sldId id="486" r:id="rId3"/>
    <p:sldId id="487" r:id="rId4"/>
    <p:sldId id="488" r:id="rId5"/>
    <p:sldId id="507" r:id="rId6"/>
    <p:sldId id="490" r:id="rId7"/>
    <p:sldId id="505" r:id="rId8"/>
    <p:sldId id="491" r:id="rId9"/>
    <p:sldId id="492" r:id="rId10"/>
    <p:sldId id="493" r:id="rId11"/>
    <p:sldId id="494" r:id="rId12"/>
    <p:sldId id="508" r:id="rId13"/>
    <p:sldId id="495" r:id="rId14"/>
    <p:sldId id="496" r:id="rId15"/>
    <p:sldId id="497" r:id="rId16"/>
    <p:sldId id="498" r:id="rId17"/>
    <p:sldId id="499" r:id="rId18"/>
    <p:sldId id="500" r:id="rId19"/>
    <p:sldId id="501" r:id="rId20"/>
    <p:sldId id="262" r:id="rId21"/>
  </p:sldIdLst>
  <p:sldSz cx="9144000" cy="6858000" type="screen4x3"/>
  <p:notesSz cx="6858000" cy="9144000"/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DF6"/>
    <a:srgbClr val="FFFFFF"/>
    <a:srgbClr val="008000"/>
    <a:srgbClr val="0000FF"/>
    <a:srgbClr val="FF5050"/>
    <a:srgbClr val="800000"/>
    <a:srgbClr val="FF9999"/>
    <a:srgbClr val="FFCC00"/>
    <a:srgbClr val="CC330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90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196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11576-DA60-41D0-A56C-EA48F4402E5D}" type="datetimeFigureOut">
              <a:rPr lang="zh-CN" altLang="en-US" smtClean="0"/>
              <a:pPr/>
              <a:t>2025/4/15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BD09A-CB57-4FF7-A324-BE462620C54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643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685817" indent="-263776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055103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477145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1899186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321227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743269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165310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587351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2B8245CD-7AC4-4270-A19E-9F43360ACED4}" type="datetime1">
              <a:rPr lang="zh-CN" altLang="en-US" smtClean="0">
                <a:latin typeface="Arial" charset="0"/>
              </a:rPr>
              <a:pPr eaLnBrk="1" hangingPunct="1"/>
              <a:t>2025/4/15</a:t>
            </a:fld>
            <a:endParaRPr lang="en-US" altLang="zh-CN">
              <a:latin typeface="Arial" charset="0"/>
            </a:endParaRPr>
          </a:p>
        </p:txBody>
      </p:sp>
      <p:sp>
        <p:nvSpPr>
          <p:cNvPr id="6349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685817" indent="-263776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055103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477145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1899186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321227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743269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165310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587351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89505893-9F73-4A93-8FDC-0C870B895CB1}" type="slidenum">
              <a:rPr lang="en-US" altLang="zh-CN" smtClean="0">
                <a:latin typeface="Arial" charset="0"/>
              </a:rPr>
              <a:pPr eaLnBrk="1" hangingPunct="1"/>
              <a:t>1</a:t>
            </a:fld>
            <a:endParaRPr lang="en-US" altLang="zh-CN">
              <a:latin typeface="Arial" charset="0"/>
            </a:endParaRPr>
          </a:p>
        </p:txBody>
      </p:sp>
      <p:sp>
        <p:nvSpPr>
          <p:cNvPr id="634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6349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23749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6ECE1222-1931-4FAC-9A84-641A9F0AB5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5C90A64-5126-426E-97AB-DCE929CA4A45}" type="slidenum">
              <a:rPr lang="zh-CN" altLang="en-US" b="0"/>
              <a:pPr/>
              <a:t>2</a:t>
            </a:fld>
            <a:endParaRPr lang="en-US" altLang="zh-CN" b="0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B489345D-3130-4714-BE4A-8745B31938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25EBB767-1C38-4EF3-855A-413365B464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bin"/><Relationship Id="rId6" Type="http://schemas.openxmlformats.org/officeDocument/2006/relationships/audio" Target="../media/audio1.bin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bin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bin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515350" y="6312556"/>
            <a:ext cx="439216" cy="365125"/>
          </a:xfrm>
          <a:prstGeom prst="rect">
            <a:avLst/>
          </a:prstGeom>
        </p:spPr>
        <p:txBody>
          <a:bodyPr/>
          <a:lstStyle/>
          <a:p>
            <a:fld id="{6AFFC8D2-8F6E-4B74-A2F2-6058810E9DA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30725" y="1617609"/>
            <a:ext cx="9144000" cy="315509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rgbClr val="00B0F0"/>
              </a:gs>
              <a:gs pos="100000">
                <a:srgbClr val="F3F3F3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 userDrawn="1"/>
        </p:nvSpPr>
        <p:spPr>
          <a:xfrm>
            <a:off x="6000752" y="4818743"/>
            <a:ext cx="3143249" cy="240392"/>
          </a:xfrm>
          <a:custGeom>
            <a:avLst/>
            <a:gdLst>
              <a:gd name="connsiteX0" fmla="*/ 240393 w 4190999"/>
              <a:gd name="connsiteY0" fmla="*/ 0 h 240392"/>
              <a:gd name="connsiteX1" fmla="*/ 4190999 w 4190999"/>
              <a:gd name="connsiteY1" fmla="*/ 0 h 240392"/>
              <a:gd name="connsiteX2" fmla="*/ 4190999 w 4190999"/>
              <a:gd name="connsiteY2" fmla="*/ 240392 h 240392"/>
              <a:gd name="connsiteX3" fmla="*/ 240393 w 4190999"/>
              <a:gd name="connsiteY3" fmla="*/ 240392 h 240392"/>
              <a:gd name="connsiteX4" fmla="*/ 0 w 4190999"/>
              <a:gd name="connsiteY4" fmla="*/ 0 h 240392"/>
              <a:gd name="connsiteX5" fmla="*/ 240392 w 4190999"/>
              <a:gd name="connsiteY5" fmla="*/ 0 h 240392"/>
              <a:gd name="connsiteX6" fmla="*/ 240392 w 4190999"/>
              <a:gd name="connsiteY6" fmla="*/ 240392 h 240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0999" h="240392">
                <a:moveTo>
                  <a:pt x="240393" y="0"/>
                </a:moveTo>
                <a:lnTo>
                  <a:pt x="4190999" y="0"/>
                </a:lnTo>
                <a:lnTo>
                  <a:pt x="4190999" y="240392"/>
                </a:lnTo>
                <a:lnTo>
                  <a:pt x="240393" y="240392"/>
                </a:lnTo>
                <a:close/>
                <a:moveTo>
                  <a:pt x="0" y="0"/>
                </a:moveTo>
                <a:lnTo>
                  <a:pt x="240392" y="0"/>
                </a:lnTo>
                <a:lnTo>
                  <a:pt x="240392" y="240392"/>
                </a:lnTo>
                <a:close/>
              </a:path>
            </a:pathLst>
          </a:custGeom>
          <a:solidFill>
            <a:srgbClr val="96C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1" y="4818743"/>
            <a:ext cx="6181045" cy="240392"/>
          </a:xfrm>
          <a:custGeom>
            <a:avLst/>
            <a:gdLst>
              <a:gd name="connsiteX0" fmla="*/ 8001001 w 8241393"/>
              <a:gd name="connsiteY0" fmla="*/ 0 h 240392"/>
              <a:gd name="connsiteX1" fmla="*/ 8241393 w 8241393"/>
              <a:gd name="connsiteY1" fmla="*/ 240392 h 240392"/>
              <a:gd name="connsiteX2" fmla="*/ 8001001 w 8241393"/>
              <a:gd name="connsiteY2" fmla="*/ 240392 h 240392"/>
              <a:gd name="connsiteX3" fmla="*/ 0 w 8241393"/>
              <a:gd name="connsiteY3" fmla="*/ 0 h 240392"/>
              <a:gd name="connsiteX4" fmla="*/ 8001000 w 8241393"/>
              <a:gd name="connsiteY4" fmla="*/ 0 h 240392"/>
              <a:gd name="connsiteX5" fmla="*/ 8001000 w 8241393"/>
              <a:gd name="connsiteY5" fmla="*/ 240392 h 240392"/>
              <a:gd name="connsiteX6" fmla="*/ 0 w 8241393"/>
              <a:gd name="connsiteY6" fmla="*/ 240392 h 240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393" h="240392">
                <a:moveTo>
                  <a:pt x="8001001" y="0"/>
                </a:moveTo>
                <a:lnTo>
                  <a:pt x="8241393" y="240392"/>
                </a:lnTo>
                <a:lnTo>
                  <a:pt x="8001001" y="240392"/>
                </a:lnTo>
                <a:close/>
                <a:moveTo>
                  <a:pt x="0" y="0"/>
                </a:moveTo>
                <a:lnTo>
                  <a:pt x="8001000" y="0"/>
                </a:lnTo>
                <a:lnTo>
                  <a:pt x="8001000" y="240392"/>
                </a:lnTo>
                <a:lnTo>
                  <a:pt x="0" y="240392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183153"/>
            <a:ext cx="2080195" cy="2024008"/>
          </a:xfrm>
          <a:prstGeom prst="ellipse">
            <a:avLst/>
          </a:prstGeom>
          <a:ln w="63500" cap="rnd">
            <a:solidFill>
              <a:schemeClr val="accent6">
                <a:lumMod val="50000"/>
              </a:schemeClr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2860"/>
          <a:stretch/>
        </p:blipFill>
        <p:spPr>
          <a:xfrm>
            <a:off x="5502524" y="2353995"/>
            <a:ext cx="3481617" cy="2357973"/>
          </a:xfrm>
          <a:prstGeom prst="rect">
            <a:avLst/>
          </a:prstGeom>
          <a:ln>
            <a:solidFill>
              <a:srgbClr val="1C5C85"/>
            </a:solidFill>
          </a:ln>
          <a:effectLst>
            <a:softEdge rad="774700"/>
          </a:effectLst>
        </p:spPr>
      </p:pic>
    </p:spTree>
    <p:extLst>
      <p:ext uri="{BB962C8B-B14F-4D97-AF65-F5344CB8AC3E}">
        <p14:creationId xmlns:p14="http://schemas.microsoft.com/office/powerpoint/2010/main" val="289613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1" name="chimes.wav"/>
          </p:stSnd>
        </p:sndAc>
      </p:transition>
    </mc:Choice>
    <mc:Fallback xmlns="">
      <p:transition>
        <p:fade/>
        <p:sndAc>
          <p:stSnd>
            <p:snd r:embed="rId6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 hasCustomPrompt="1"/>
          </p:nvPr>
        </p:nvSpPr>
        <p:spPr>
          <a:xfrm>
            <a:off x="0" y="642364"/>
            <a:ext cx="7820868" cy="68892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>
              <a:defRPr b="0"/>
            </a:lvl1pPr>
          </a:lstStyle>
          <a:p>
            <a:r>
              <a:rPr lang="zh-CN" altLang="en-US" dirty="0"/>
              <a:t>单击此处编母版标题样式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605023"/>
            <a:ext cx="7886700" cy="457194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515350" y="6312556"/>
            <a:ext cx="439216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6AFFC8D2-8F6E-4B74-A2F2-6058810E9DA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5" name="Picture 28" descr="but3_1">
            <a:hlinkClick r:id="" action="ppaction://hlinkshowjump?jump=nextslide" highlightClick="1">
              <a:snd r:embed="rId1" name="chimes.wav"/>
            </a:hlinkClick>
            <a:hlinkHover r:id="" action="ppaction://noaction" highlightClick="1"/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175" y="6238608"/>
            <a:ext cx="9525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9" descr="but1_1">
            <a:hlinkClick r:id="" action="ppaction://hlinkshowjump?jump=previousslide" highlightClick="1">
              <a:snd r:embed="rId1" name="chimes.wav"/>
            </a:hlinkClick>
            <a:hlinkHover r:id="" action="ppaction://noaction" highlightClick="1"/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675" y="6240195"/>
            <a:ext cx="9525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0" descr="退出">
            <a:hlinkClick r:id="" action="ppaction://hlinkshowjump?jump=endshow" highlightClick="1">
              <a:snd r:embed="rId1" name="chimes.wav"/>
            </a:hlinkClick>
            <a:hlinkHover r:id="" action="ppaction://noaction" highlightClick="1"/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6237020"/>
            <a:ext cx="96043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1" descr="主目录">
            <a:hlinkClick r:id="" action="ppaction://hlinkshowjump?jump=firstslide" tooltip="回到主目录" highlightClick="1">
              <a:snd r:embed="rId1" name="chimes.wav"/>
            </a:hlinkClick>
            <a:hlinkHover r:id="" action="ppaction://noaction" highlightClick="1"/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6237020"/>
            <a:ext cx="96043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2" descr="近览页">
            <a:hlinkClick r:id="" action="ppaction://hlinkshowjump?jump=lastslideviewed" highlightClick="1">
              <a:snd r:embed="rId1" name="chimes.wav"/>
            </a:hlinkClick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950" y="6237020"/>
            <a:ext cx="960438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554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1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8" descr="but3_1">
            <a:hlinkClick r:id="" action="ppaction://hlinkshowjump?jump=nextslide" highlightClick="1">
              <a:snd r:embed="rId1" name="chimes.wav"/>
            </a:hlinkClick>
            <a:hlinkHover r:id="" action="ppaction://noaction" highlightClick="1"/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175" y="6238608"/>
            <a:ext cx="9525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9" descr="but1_1">
            <a:hlinkClick r:id="" action="ppaction://hlinkshowjump?jump=previousslide" highlightClick="1">
              <a:snd r:embed="rId1" name="chimes.wav"/>
            </a:hlinkClick>
            <a:hlinkHover r:id="" action="ppaction://noaction" highlightClick="1"/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675" y="6240195"/>
            <a:ext cx="9525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0" descr="退出">
            <a:hlinkClick r:id="" action="ppaction://hlinkshowjump?jump=endshow" highlightClick="1">
              <a:snd r:embed="rId1" name="chimes.wav"/>
            </a:hlinkClick>
            <a:hlinkHover r:id="" action="ppaction://noaction" highlightClick="1"/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6237020"/>
            <a:ext cx="96043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1" descr="主目录">
            <a:hlinkClick r:id="" action="ppaction://hlinkshowjump?jump=firstslide" tooltip="回到主目录" highlightClick="1">
              <a:snd r:embed="rId1" name="chimes.wav"/>
            </a:hlinkClick>
            <a:hlinkHover r:id="" action="ppaction://noaction" highlightClick="1"/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6237020"/>
            <a:ext cx="96043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2" descr="近览页">
            <a:hlinkClick r:id="" action="ppaction://hlinkshowjump?jump=lastslideviewed" highlightClick="1">
              <a:snd r:embed="rId1" name="chimes.wav"/>
            </a:hlinkClick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950" y="6237020"/>
            <a:ext cx="960438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051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1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740F728C-9C4E-4C1A-957A-DC6B0667570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0803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bin"/><Relationship Id="rId11" Type="http://schemas.openxmlformats.org/officeDocument/2006/relationships/audio" Target="../media/audio1.bin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4"/>
            <a:ext cx="7886700" cy="435133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cxnSp>
        <p:nvCxnSpPr>
          <p:cNvPr id="9" name="直接连接符 8"/>
          <p:cNvCxnSpPr/>
          <p:nvPr userDrawn="1"/>
        </p:nvCxnSpPr>
        <p:spPr>
          <a:xfrm flipV="1">
            <a:off x="0" y="6726300"/>
            <a:ext cx="3886509" cy="3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 flipV="1">
            <a:off x="5232400" y="6718477"/>
            <a:ext cx="3911600" cy="0"/>
          </a:xfrm>
          <a:prstGeom prst="line">
            <a:avLst/>
          </a:prstGeom>
          <a:ln w="0"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 userDrawn="1"/>
        </p:nvSpPr>
        <p:spPr>
          <a:xfrm>
            <a:off x="3918039" y="6554831"/>
            <a:ext cx="1235506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zh-CN" altLang="en-US" sz="1200" b="0" cap="none" spc="0" dirty="0" smtClean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计算机网络管理</a:t>
            </a:r>
            <a:endParaRPr lang="zh-CN" altLang="en-US" sz="1200" b="0" cap="none" spc="0" dirty="0">
              <a:ln w="0"/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90639"/>
            <a:ext cx="8234371" cy="606858"/>
          </a:xfrm>
          <a:prstGeom prst="rect">
            <a:avLst/>
          </a:prstGeom>
          <a:gradFill>
            <a:gsLst>
              <a:gs pos="0">
                <a:schemeClr val="bg1"/>
              </a:gs>
              <a:gs pos="28000">
                <a:schemeClr val="tx2">
                  <a:lumMod val="60000"/>
                  <a:lumOff val="40000"/>
                </a:schemeClr>
              </a:gs>
              <a:gs pos="47000">
                <a:schemeClr val="accent1">
                  <a:lumMod val="75000"/>
                </a:schemeClr>
              </a:gs>
              <a:gs pos="15000">
                <a:srgbClr val="74CFEF"/>
              </a:gs>
              <a:gs pos="100000">
                <a:schemeClr val="tx2">
                  <a:lumMod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2860"/>
          <a:stretch/>
        </p:blipFill>
        <p:spPr>
          <a:xfrm>
            <a:off x="7518509" y="12531"/>
            <a:ext cx="1640883" cy="796676"/>
          </a:xfrm>
          <a:prstGeom prst="rect">
            <a:avLst/>
          </a:prstGeom>
          <a:ln>
            <a:solidFill>
              <a:srgbClr val="1C5C85"/>
            </a:solidFill>
          </a:ln>
          <a:effectLst>
            <a:softEdge rad="241300"/>
          </a:effectLst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6613954" y="92588"/>
            <a:ext cx="1757593" cy="365875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90639"/>
            <a:ext cx="206062" cy="59242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06062" y="104255"/>
            <a:ext cx="8234370" cy="688921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49720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</p:sldLayoutIdLst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6" name="chimes.wav"/>
          </p:stSnd>
        </p:sndAc>
      </p:transition>
    </mc:Choice>
    <mc:Fallback xmlns="">
      <p:transition>
        <p:fade/>
        <p:sndAc>
          <p:stSnd>
            <p:snd r:embed="rId11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zh-CN" altLang="en-US" sz="3200" b="0" kern="1200" dirty="0">
          <a:solidFill>
            <a:srgbClr val="FFC00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bin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18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18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19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20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21.jp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21.jp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22.jpe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audio" Target="../media/audio1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bin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12.jp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14.jp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15.jp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16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17.jp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2597426" y="2246313"/>
            <a:ext cx="6321287" cy="151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noAutofit/>
          </a:bodyPr>
          <a:lstStyle/>
          <a:p>
            <a:pPr algn="ctr"/>
            <a:r>
              <a:rPr lang="zh-CN" altLang="en-US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数据备份与恢复</a:t>
            </a:r>
            <a:r>
              <a:rPr lang="en-US" altLang="zh-CN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/>
            </a:r>
            <a:br>
              <a:rPr lang="en-US" altLang="zh-CN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</a:br>
            <a:endParaRPr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itchFamily="2" charset="-122"/>
              <a:ea typeface="华文隶书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615950"/>
            <a:ext cx="38592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838" y="4708525"/>
            <a:ext cx="1743075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2931091" y="4072801"/>
            <a:ext cx="2651614" cy="413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汇报人：赵润梅  何露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92386" y="4072801"/>
            <a:ext cx="2651614" cy="413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指导教师：黄泽伟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835324" y="3181611"/>
            <a:ext cx="3845490" cy="578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GHOST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实现系统恢复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848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3" name="chimes.wav"/>
          </p:stSnd>
        </p:sndAc>
      </p:transition>
    </mc:Choice>
    <mc:Fallback xmlns="">
      <p:transition>
        <p:fade/>
        <p:sndAc>
          <p:stSnd>
            <p:snd r:embed="rId6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D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</a:t>
            </a:r>
            <a:endParaRPr lang="en-US" altLang="zh-CN" dirty="0"/>
          </a:p>
        </p:txBody>
      </p:sp>
      <p:sp>
        <p:nvSpPr>
          <p:cNvPr id="3" name="标题 4294967294"/>
          <p:cNvSpPr txBox="1">
            <a:spLocks/>
          </p:cNvSpPr>
          <p:nvPr/>
        </p:nvSpPr>
        <p:spPr>
          <a:xfrm>
            <a:off x="203200" y="141287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 smtClean="0"/>
              <a:t>文件命名与压缩设置</a:t>
            </a:r>
            <a:endParaRPr lang="zh-CN" altLang="en-US" dirty="0"/>
          </a:p>
        </p:txBody>
      </p:sp>
      <p:grpSp>
        <p:nvGrpSpPr>
          <p:cNvPr id="4" name="0f8097bf-bb36-4a3e-9c29-5780517a809f.source.2.zh-Hans.pptx">
            <a:extLst>
              <a:ext uri="{FF2B5EF4-FFF2-40B4-BE49-F238E27FC236}">
                <a16:creationId xmlns:a16="http://schemas.microsoft.com/office/drawing/2014/main" id="{CD1D5522-7604-0A27-8CEC-A7D235D4BA84}"/>
              </a:ext>
            </a:extLst>
          </p:cNvPr>
          <p:cNvGrpSpPr/>
          <p:nvPr/>
        </p:nvGrpSpPr>
        <p:grpSpPr>
          <a:xfrm>
            <a:off x="167490" y="1041399"/>
            <a:ext cx="8976510" cy="5003800"/>
            <a:chOff x="210991" y="1130300"/>
            <a:chExt cx="11307905" cy="5003800"/>
          </a:xfrm>
        </p:grpSpPr>
        <p:sp>
          <p:nvSpPr>
            <p:cNvPr id="5" name="Title">
              <a:extLst>
                <a:ext uri="{FF2B5EF4-FFF2-40B4-BE49-F238E27FC236}">
                  <a16:creationId xmlns:a16="http://schemas.microsoft.com/office/drawing/2014/main" id="{07B74257-D6E1-EDEE-9E2A-9FE58D9E4F0D}"/>
                </a:ext>
              </a:extLst>
            </p:cNvPr>
            <p:cNvSpPr txBox="1">
              <a:spLocks/>
            </p:cNvSpPr>
            <p:nvPr/>
          </p:nvSpPr>
          <p:spPr>
            <a:xfrm>
              <a:off x="210991" y="1130300"/>
              <a:ext cx="5062884" cy="558800"/>
            </a:xfrm>
            <a:prstGeom prst="rect">
              <a:avLst/>
            </a:prstGeom>
            <a:noFill/>
          </p:spPr>
          <p:txBody>
            <a:bodyPr wrap="square" lIns="90000" tIns="46800" rIns="90000" bIns="46800" rtlCol="0" anchor="ctr" anchorCtr="0">
              <a:normAutofit fontScale="77500" lnSpcReduction="20000"/>
            </a:bodyPr>
            <a:lstStyle/>
            <a:p>
              <a:r>
                <a:rPr lang="zh-CN" altLang="en-US" sz="2400" b="1" dirty="0">
                  <a:cs typeface="+mn-ea"/>
                  <a:sym typeface="+mn-lt"/>
                </a:rPr>
                <a:t>输入备份文件名称，并合理选择文件压缩方式</a:t>
              </a:r>
              <a:endParaRPr lang="en-US" dirty="0"/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F71A1C11-907F-1658-A069-3F2E924D0723}"/>
                </a:ext>
              </a:extLst>
            </p:cNvPr>
            <p:cNvGrpSpPr/>
            <p:nvPr/>
          </p:nvGrpSpPr>
          <p:grpSpPr>
            <a:xfrm>
              <a:off x="5891325" y="1130300"/>
              <a:ext cx="5627571" cy="5003800"/>
              <a:chOff x="5891325" y="1130300"/>
              <a:chExt cx="5627571" cy="5003800"/>
            </a:xfrm>
          </p:grpSpPr>
          <p:grpSp>
            <p:nvGrpSpPr>
              <p:cNvPr id="8" name="íṩḷídè">
                <a:extLst>
                  <a:ext uri="{FF2B5EF4-FFF2-40B4-BE49-F238E27FC236}">
                    <a16:creationId xmlns:a16="http://schemas.microsoft.com/office/drawing/2014/main" id="{AAF7B58C-0D37-D192-E733-E7EA7C04DC3D}"/>
                  </a:ext>
                </a:extLst>
              </p:cNvPr>
              <p:cNvGrpSpPr/>
              <p:nvPr/>
            </p:nvGrpSpPr>
            <p:grpSpPr>
              <a:xfrm>
                <a:off x="5891325" y="1130300"/>
                <a:ext cx="5627571" cy="2403686"/>
                <a:chOff x="6615225" y="3190486"/>
                <a:chExt cx="5627571" cy="2403686"/>
              </a:xfrm>
            </p:grpSpPr>
            <p:sp>
              <p:nvSpPr>
                <p:cNvPr id="13" name="Text1">
                  <a:extLst>
                    <a:ext uri="{FF2B5EF4-FFF2-40B4-BE49-F238E27FC236}">
                      <a16:creationId xmlns:a16="http://schemas.microsoft.com/office/drawing/2014/main" id="{096279F0-6819-3DDF-52B7-D80085EEB1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01801" y="3572283"/>
                  <a:ext cx="5140995" cy="20218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rIns="9000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400" dirty="0" err="1">
                      <a:cs typeface="+mn-ea"/>
                      <a:sym typeface="+mn-lt"/>
                    </a:rPr>
                    <a:t>切换至文件命名处，输入系统备份文件名称，确保名称规范。</a:t>
                  </a:r>
                  <a:endParaRPr lang="en-US" dirty="0"/>
                </a:p>
              </p:txBody>
            </p:sp>
            <p:sp>
              <p:nvSpPr>
                <p:cNvPr id="14" name="Bullet1">
                  <a:extLst>
                    <a:ext uri="{FF2B5EF4-FFF2-40B4-BE49-F238E27FC236}">
                      <a16:creationId xmlns:a16="http://schemas.microsoft.com/office/drawing/2014/main" id="{D08E6F21-566E-715F-9EF8-CA55D9CD5951}"/>
                    </a:ext>
                  </a:extLst>
                </p:cNvPr>
                <p:cNvSpPr txBox="1"/>
                <p:nvPr/>
              </p:nvSpPr>
              <p:spPr bwMode="auto">
                <a:xfrm>
                  <a:off x="7101801" y="3190486"/>
                  <a:ext cx="5140995" cy="3736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rIns="90000" anchor="t" anchorCtr="0">
                  <a:normAutofit/>
                </a:bodyPr>
                <a:lstStyle/>
                <a:p>
                  <a:pPr eaLnBrk="1" hangingPunct="1">
                    <a:lnSpc>
                      <a:spcPct val="130000"/>
                    </a:lnSpc>
                    <a:spcBef>
                      <a:spcPct val="0"/>
                    </a:spcBef>
                  </a:pPr>
                  <a:r>
                    <a:rPr lang="zh-CN" altLang="en-US" b="1" dirty="0">
                      <a:cs typeface="+mn-ea"/>
                      <a:sym typeface="+mn-lt"/>
                    </a:rPr>
                    <a:t>文件命名</a:t>
                  </a:r>
                  <a:endParaRPr lang="en-US" dirty="0"/>
                </a:p>
              </p:txBody>
            </p:sp>
            <p:sp>
              <p:nvSpPr>
                <p:cNvPr id="15" name="Icon1">
                  <a:extLst>
                    <a:ext uri="{FF2B5EF4-FFF2-40B4-BE49-F238E27FC236}">
                      <a16:creationId xmlns:a16="http://schemas.microsoft.com/office/drawing/2014/main" id="{D41C4EBB-AA1E-DCF2-7543-B5287473693A}"/>
                    </a:ext>
                  </a:extLst>
                </p:cNvPr>
                <p:cNvSpPr/>
                <p:nvPr/>
              </p:nvSpPr>
              <p:spPr bwMode="auto">
                <a:xfrm>
                  <a:off x="6655070" y="3233128"/>
                  <a:ext cx="238843" cy="318532"/>
                </a:xfrm>
                <a:custGeom>
                  <a:avLst/>
                  <a:gdLst>
                    <a:gd name="connsiteX0" fmla="*/ 326365 w 454935"/>
                    <a:gd name="connsiteY0" fmla="*/ 478293 h 606722"/>
                    <a:gd name="connsiteX1" fmla="*/ 454935 w 454935"/>
                    <a:gd name="connsiteY1" fmla="*/ 478293 h 606722"/>
                    <a:gd name="connsiteX2" fmla="*/ 326365 w 454935"/>
                    <a:gd name="connsiteY2" fmla="*/ 606722 h 606722"/>
                    <a:gd name="connsiteX3" fmla="*/ 120788 w 454935"/>
                    <a:gd name="connsiteY3" fmla="*/ 342509 h 606722"/>
                    <a:gd name="connsiteX4" fmla="*/ 120788 w 454935"/>
                    <a:gd name="connsiteY4" fmla="*/ 382056 h 606722"/>
                    <a:gd name="connsiteX5" fmla="*/ 334058 w 454935"/>
                    <a:gd name="connsiteY5" fmla="*/ 382056 h 606722"/>
                    <a:gd name="connsiteX6" fmla="*/ 334058 w 454935"/>
                    <a:gd name="connsiteY6" fmla="*/ 342509 h 606722"/>
                    <a:gd name="connsiteX7" fmla="*/ 120788 w 454935"/>
                    <a:gd name="connsiteY7" fmla="*/ 254526 h 606722"/>
                    <a:gd name="connsiteX8" fmla="*/ 120788 w 454935"/>
                    <a:gd name="connsiteY8" fmla="*/ 294074 h 606722"/>
                    <a:gd name="connsiteX9" fmla="*/ 334058 w 454935"/>
                    <a:gd name="connsiteY9" fmla="*/ 294074 h 606722"/>
                    <a:gd name="connsiteX10" fmla="*/ 334058 w 454935"/>
                    <a:gd name="connsiteY10" fmla="*/ 254526 h 606722"/>
                    <a:gd name="connsiteX11" fmla="*/ 120788 w 454935"/>
                    <a:gd name="connsiteY11" fmla="*/ 166633 h 606722"/>
                    <a:gd name="connsiteX12" fmla="*/ 120788 w 454935"/>
                    <a:gd name="connsiteY12" fmla="*/ 206180 h 606722"/>
                    <a:gd name="connsiteX13" fmla="*/ 334058 w 454935"/>
                    <a:gd name="connsiteY13" fmla="*/ 206180 h 606722"/>
                    <a:gd name="connsiteX14" fmla="*/ 334058 w 454935"/>
                    <a:gd name="connsiteY14" fmla="*/ 166633 h 606722"/>
                    <a:gd name="connsiteX15" fmla="*/ 120788 w 454935"/>
                    <a:gd name="connsiteY15" fmla="*/ 78651 h 606722"/>
                    <a:gd name="connsiteX16" fmla="*/ 120788 w 454935"/>
                    <a:gd name="connsiteY16" fmla="*/ 118287 h 606722"/>
                    <a:gd name="connsiteX17" fmla="*/ 334058 w 454935"/>
                    <a:gd name="connsiteY17" fmla="*/ 118287 h 606722"/>
                    <a:gd name="connsiteX18" fmla="*/ 334058 w 454935"/>
                    <a:gd name="connsiteY18" fmla="*/ 78651 h 606722"/>
                    <a:gd name="connsiteX19" fmla="*/ 0 w 454935"/>
                    <a:gd name="connsiteY19" fmla="*/ 0 h 606722"/>
                    <a:gd name="connsiteX20" fmla="*/ 454935 w 454935"/>
                    <a:gd name="connsiteY20" fmla="*/ 0 h 606722"/>
                    <a:gd name="connsiteX21" fmla="*/ 454935 w 454935"/>
                    <a:gd name="connsiteY21" fmla="*/ 438756 h 606722"/>
                    <a:gd name="connsiteX22" fmla="*/ 286704 w 454935"/>
                    <a:gd name="connsiteY22" fmla="*/ 438756 h 606722"/>
                    <a:gd name="connsiteX23" fmla="*/ 286704 w 454935"/>
                    <a:gd name="connsiteY23" fmla="*/ 606722 h 606722"/>
                    <a:gd name="connsiteX24" fmla="*/ 0 w 454935"/>
                    <a:gd name="connsiteY24" fmla="*/ 606722 h 606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54935" h="606722">
                      <a:moveTo>
                        <a:pt x="326365" y="478293"/>
                      </a:moveTo>
                      <a:lnTo>
                        <a:pt x="454935" y="478293"/>
                      </a:lnTo>
                      <a:lnTo>
                        <a:pt x="326365" y="606722"/>
                      </a:lnTo>
                      <a:close/>
                      <a:moveTo>
                        <a:pt x="120788" y="342509"/>
                      </a:moveTo>
                      <a:lnTo>
                        <a:pt x="120788" y="382056"/>
                      </a:lnTo>
                      <a:lnTo>
                        <a:pt x="334058" y="382056"/>
                      </a:lnTo>
                      <a:lnTo>
                        <a:pt x="334058" y="342509"/>
                      </a:lnTo>
                      <a:close/>
                      <a:moveTo>
                        <a:pt x="120788" y="254526"/>
                      </a:moveTo>
                      <a:lnTo>
                        <a:pt x="120788" y="294074"/>
                      </a:lnTo>
                      <a:lnTo>
                        <a:pt x="334058" y="294074"/>
                      </a:lnTo>
                      <a:lnTo>
                        <a:pt x="334058" y="254526"/>
                      </a:lnTo>
                      <a:close/>
                      <a:moveTo>
                        <a:pt x="120788" y="166633"/>
                      </a:moveTo>
                      <a:lnTo>
                        <a:pt x="120788" y="206180"/>
                      </a:lnTo>
                      <a:lnTo>
                        <a:pt x="334058" y="206180"/>
                      </a:lnTo>
                      <a:lnTo>
                        <a:pt x="334058" y="166633"/>
                      </a:lnTo>
                      <a:close/>
                      <a:moveTo>
                        <a:pt x="120788" y="78651"/>
                      </a:moveTo>
                      <a:lnTo>
                        <a:pt x="120788" y="118287"/>
                      </a:lnTo>
                      <a:lnTo>
                        <a:pt x="334058" y="118287"/>
                      </a:lnTo>
                      <a:lnTo>
                        <a:pt x="334058" y="78651"/>
                      </a:lnTo>
                      <a:close/>
                      <a:moveTo>
                        <a:pt x="0" y="0"/>
                      </a:moveTo>
                      <a:lnTo>
                        <a:pt x="454935" y="0"/>
                      </a:lnTo>
                      <a:lnTo>
                        <a:pt x="454935" y="438756"/>
                      </a:lnTo>
                      <a:lnTo>
                        <a:pt x="286704" y="438756"/>
                      </a:lnTo>
                      <a:lnTo>
                        <a:pt x="286704" y="606722"/>
                      </a:lnTo>
                      <a:lnTo>
                        <a:pt x="0" y="60672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9" name="işlíḋê">
                <a:extLst>
                  <a:ext uri="{FF2B5EF4-FFF2-40B4-BE49-F238E27FC236}">
                    <a16:creationId xmlns:a16="http://schemas.microsoft.com/office/drawing/2014/main" id="{E1E998AD-6737-7F68-B991-FD7D440FDC9B}"/>
                  </a:ext>
                </a:extLst>
              </p:cNvPr>
              <p:cNvGrpSpPr/>
              <p:nvPr/>
            </p:nvGrpSpPr>
            <p:grpSpPr>
              <a:xfrm>
                <a:off x="5891325" y="3730414"/>
                <a:ext cx="5627571" cy="2403686"/>
                <a:chOff x="6615225" y="5036980"/>
                <a:chExt cx="5627571" cy="2403686"/>
              </a:xfrm>
            </p:grpSpPr>
            <p:sp>
              <p:nvSpPr>
                <p:cNvPr id="10" name="Text2">
                  <a:extLst>
                    <a:ext uri="{FF2B5EF4-FFF2-40B4-BE49-F238E27FC236}">
                      <a16:creationId xmlns:a16="http://schemas.microsoft.com/office/drawing/2014/main" id="{F6F08E1C-0FD0-5124-E5C8-D6A65A7A0392}"/>
                    </a:ext>
                  </a:extLst>
                </p:cNvPr>
                <p:cNvSpPr/>
                <p:nvPr/>
              </p:nvSpPr>
              <p:spPr bwMode="auto">
                <a:xfrm>
                  <a:off x="7101801" y="5418777"/>
                  <a:ext cx="5140995" cy="20218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rIns="9000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400" dirty="0">
                      <a:cs typeface="+mn-ea"/>
                      <a:sym typeface="+mn-lt"/>
                    </a:rPr>
                    <a:t>弹出是否压缩镜像对话框后，选择压缩文件的方式（如FAST），回车确认。</a:t>
                  </a:r>
                  <a:endParaRPr lang="en-US" dirty="0"/>
                </a:p>
              </p:txBody>
            </p:sp>
            <p:sp>
              <p:nvSpPr>
                <p:cNvPr id="11" name="Bullet2">
                  <a:extLst>
                    <a:ext uri="{FF2B5EF4-FFF2-40B4-BE49-F238E27FC236}">
                      <a16:creationId xmlns:a16="http://schemas.microsoft.com/office/drawing/2014/main" id="{3975C315-1CD8-388A-AF0E-4020D7F51A7C}"/>
                    </a:ext>
                  </a:extLst>
                </p:cNvPr>
                <p:cNvSpPr txBox="1"/>
                <p:nvPr/>
              </p:nvSpPr>
              <p:spPr bwMode="auto">
                <a:xfrm>
                  <a:off x="7101801" y="5036980"/>
                  <a:ext cx="5140995" cy="3736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rIns="90000" anchor="t" anchorCtr="0">
                  <a:normAutofit/>
                </a:bodyPr>
                <a:lstStyle/>
                <a:p>
                  <a:pPr eaLnBrk="1" hangingPunct="1">
                    <a:lnSpc>
                      <a:spcPct val="130000"/>
                    </a:lnSpc>
                    <a:spcBef>
                      <a:spcPct val="0"/>
                    </a:spcBef>
                  </a:pPr>
                  <a:r>
                    <a:rPr lang="zh-CN" altLang="en-US" b="1" dirty="0">
                      <a:cs typeface="+mn-ea"/>
                      <a:sym typeface="+mn-lt"/>
                    </a:rPr>
                    <a:t>压缩方式选择</a:t>
                  </a:r>
                  <a:endParaRPr lang="en-US" dirty="0"/>
                </a:p>
              </p:txBody>
            </p:sp>
            <p:sp>
              <p:nvSpPr>
                <p:cNvPr id="12" name="Icon2">
                  <a:extLst>
                    <a:ext uri="{FF2B5EF4-FFF2-40B4-BE49-F238E27FC236}">
                      <a16:creationId xmlns:a16="http://schemas.microsoft.com/office/drawing/2014/main" id="{DE3B8BF5-F524-A011-A00D-F1AE6C5BBE40}"/>
                    </a:ext>
                  </a:extLst>
                </p:cNvPr>
                <p:cNvSpPr/>
                <p:nvPr/>
              </p:nvSpPr>
              <p:spPr bwMode="auto">
                <a:xfrm>
                  <a:off x="6615225" y="5122308"/>
                  <a:ext cx="318532" cy="233159"/>
                </a:xfrm>
                <a:custGeom>
                  <a:avLst/>
                  <a:gdLst>
                    <a:gd name="T0" fmla="*/ 6312 w 6312"/>
                    <a:gd name="T1" fmla="*/ 3084 h 4627"/>
                    <a:gd name="T2" fmla="*/ 3399 w 6312"/>
                    <a:gd name="T3" fmla="*/ 1302 h 4627"/>
                    <a:gd name="T4" fmla="*/ 457 w 6312"/>
                    <a:gd name="T5" fmla="*/ 1659 h 4627"/>
                    <a:gd name="T6" fmla="*/ 177 w 6312"/>
                    <a:gd name="T7" fmla="*/ 1908 h 4627"/>
                    <a:gd name="T8" fmla="*/ 177 w 6312"/>
                    <a:gd name="T9" fmla="*/ 2739 h 4627"/>
                    <a:gd name="T10" fmla="*/ 457 w 6312"/>
                    <a:gd name="T11" fmla="*/ 2405 h 4627"/>
                    <a:gd name="T12" fmla="*/ 1651 w 6312"/>
                    <a:gd name="T13" fmla="*/ 1908 h 4627"/>
                    <a:gd name="T14" fmla="*/ 457 w 6312"/>
                    <a:gd name="T15" fmla="*/ 1659 h 4627"/>
                    <a:gd name="T16" fmla="*/ 5730 w 6312"/>
                    <a:gd name="T17" fmla="*/ 3873 h 4627"/>
                    <a:gd name="T18" fmla="*/ 2919 w 6312"/>
                    <a:gd name="T19" fmla="*/ 3496 h 4627"/>
                    <a:gd name="T20" fmla="*/ 2782 w 6312"/>
                    <a:gd name="T21" fmla="*/ 3027 h 4627"/>
                    <a:gd name="T22" fmla="*/ 3005 w 6312"/>
                    <a:gd name="T23" fmla="*/ 2810 h 4627"/>
                    <a:gd name="T24" fmla="*/ 2782 w 6312"/>
                    <a:gd name="T25" fmla="*/ 2513 h 4627"/>
                    <a:gd name="T26" fmla="*/ 3005 w 6312"/>
                    <a:gd name="T27" fmla="*/ 2296 h 4627"/>
                    <a:gd name="T28" fmla="*/ 2782 w 6312"/>
                    <a:gd name="T29" fmla="*/ 2033 h 4627"/>
                    <a:gd name="T30" fmla="*/ 3005 w 6312"/>
                    <a:gd name="T31" fmla="*/ 1816 h 4627"/>
                    <a:gd name="T32" fmla="*/ 2782 w 6312"/>
                    <a:gd name="T33" fmla="*/ 1519 h 4627"/>
                    <a:gd name="T34" fmla="*/ 3005 w 6312"/>
                    <a:gd name="T35" fmla="*/ 1302 h 4627"/>
                    <a:gd name="T36" fmla="*/ 2782 w 6312"/>
                    <a:gd name="T37" fmla="*/ 1096 h 4627"/>
                    <a:gd name="T38" fmla="*/ 5730 w 6312"/>
                    <a:gd name="T39" fmla="*/ 959 h 4627"/>
                    <a:gd name="T40" fmla="*/ 6090 w 6312"/>
                    <a:gd name="T41" fmla="*/ 754 h 4627"/>
                    <a:gd name="T42" fmla="*/ 6227 w 6312"/>
                    <a:gd name="T43" fmla="*/ 137 h 4627"/>
                    <a:gd name="T44" fmla="*/ 3359 w 6312"/>
                    <a:gd name="T45" fmla="*/ 0 h 4627"/>
                    <a:gd name="T46" fmla="*/ 3222 w 6312"/>
                    <a:gd name="T47" fmla="*/ 222 h 4627"/>
                    <a:gd name="T48" fmla="*/ 1959 w 6312"/>
                    <a:gd name="T49" fmla="*/ 360 h 4627"/>
                    <a:gd name="T50" fmla="*/ 1782 w 6312"/>
                    <a:gd name="T51" fmla="*/ 1302 h 4627"/>
                    <a:gd name="T52" fmla="*/ 1959 w 6312"/>
                    <a:gd name="T53" fmla="*/ 1519 h 4627"/>
                    <a:gd name="T54" fmla="*/ 1782 w 6312"/>
                    <a:gd name="T55" fmla="*/ 1816 h 4627"/>
                    <a:gd name="T56" fmla="*/ 1959 w 6312"/>
                    <a:gd name="T57" fmla="*/ 2033 h 4627"/>
                    <a:gd name="T58" fmla="*/ 1782 w 6312"/>
                    <a:gd name="T59" fmla="*/ 2296 h 4627"/>
                    <a:gd name="T60" fmla="*/ 1959 w 6312"/>
                    <a:gd name="T61" fmla="*/ 2513 h 4627"/>
                    <a:gd name="T62" fmla="*/ 1782 w 6312"/>
                    <a:gd name="T63" fmla="*/ 2810 h 4627"/>
                    <a:gd name="T64" fmla="*/ 1959 w 6312"/>
                    <a:gd name="T65" fmla="*/ 3027 h 4627"/>
                    <a:gd name="T66" fmla="*/ 2097 w 6312"/>
                    <a:gd name="T67" fmla="*/ 4267 h 4627"/>
                    <a:gd name="T68" fmla="*/ 3222 w 6312"/>
                    <a:gd name="T69" fmla="*/ 4490 h 4627"/>
                    <a:gd name="T70" fmla="*/ 6090 w 6312"/>
                    <a:gd name="T71" fmla="*/ 4627 h 4627"/>
                    <a:gd name="T72" fmla="*/ 6227 w 6312"/>
                    <a:gd name="T73" fmla="*/ 4010 h 4627"/>
                    <a:gd name="T74" fmla="*/ 514 w 6312"/>
                    <a:gd name="T75" fmla="*/ 2796 h 4627"/>
                    <a:gd name="T76" fmla="*/ 0 w 6312"/>
                    <a:gd name="T77" fmla="*/ 2933 h 4627"/>
                    <a:gd name="T78" fmla="*/ 137 w 6312"/>
                    <a:gd name="T79" fmla="*/ 3116 h 4627"/>
                    <a:gd name="T80" fmla="*/ 651 w 6312"/>
                    <a:gd name="T81" fmla="*/ 2979 h 4627"/>
                    <a:gd name="T82" fmla="*/ 514 w 6312"/>
                    <a:gd name="T83" fmla="*/ 2796 h 4627"/>
                    <a:gd name="T84" fmla="*/ 514 w 6312"/>
                    <a:gd name="T85" fmla="*/ 1591 h 4627"/>
                    <a:gd name="T86" fmla="*/ 651 w 6312"/>
                    <a:gd name="T87" fmla="*/ 1408 h 4627"/>
                    <a:gd name="T88" fmla="*/ 137 w 6312"/>
                    <a:gd name="T89" fmla="*/ 1271 h 4627"/>
                    <a:gd name="T90" fmla="*/ 0 w 6312"/>
                    <a:gd name="T91" fmla="*/ 1453 h 46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6312" h="4627">
                      <a:moveTo>
                        <a:pt x="6312" y="1302"/>
                      </a:moveTo>
                      <a:lnTo>
                        <a:pt x="6312" y="3084"/>
                      </a:lnTo>
                      <a:lnTo>
                        <a:pt x="3399" y="3084"/>
                      </a:lnTo>
                      <a:lnTo>
                        <a:pt x="3399" y="1302"/>
                      </a:lnTo>
                      <a:lnTo>
                        <a:pt x="6312" y="1302"/>
                      </a:lnTo>
                      <a:close/>
                      <a:moveTo>
                        <a:pt x="457" y="1659"/>
                      </a:moveTo>
                      <a:lnTo>
                        <a:pt x="177" y="1659"/>
                      </a:lnTo>
                      <a:lnTo>
                        <a:pt x="177" y="1908"/>
                      </a:lnTo>
                      <a:lnTo>
                        <a:pt x="177" y="2405"/>
                      </a:lnTo>
                      <a:lnTo>
                        <a:pt x="177" y="2739"/>
                      </a:lnTo>
                      <a:lnTo>
                        <a:pt x="457" y="2739"/>
                      </a:lnTo>
                      <a:lnTo>
                        <a:pt x="457" y="2405"/>
                      </a:lnTo>
                      <a:lnTo>
                        <a:pt x="1651" y="2405"/>
                      </a:lnTo>
                      <a:lnTo>
                        <a:pt x="1651" y="1908"/>
                      </a:lnTo>
                      <a:lnTo>
                        <a:pt x="457" y="1908"/>
                      </a:lnTo>
                      <a:lnTo>
                        <a:pt x="457" y="1659"/>
                      </a:lnTo>
                      <a:close/>
                      <a:moveTo>
                        <a:pt x="6090" y="3873"/>
                      </a:moveTo>
                      <a:lnTo>
                        <a:pt x="5730" y="3873"/>
                      </a:lnTo>
                      <a:lnTo>
                        <a:pt x="5730" y="3496"/>
                      </a:lnTo>
                      <a:lnTo>
                        <a:pt x="2919" y="3496"/>
                      </a:lnTo>
                      <a:cubicBezTo>
                        <a:pt x="2844" y="3496"/>
                        <a:pt x="2782" y="3434"/>
                        <a:pt x="2782" y="3359"/>
                      </a:cubicBezTo>
                      <a:lnTo>
                        <a:pt x="2782" y="3027"/>
                      </a:lnTo>
                      <a:lnTo>
                        <a:pt x="3005" y="3027"/>
                      </a:lnTo>
                      <a:lnTo>
                        <a:pt x="3005" y="2810"/>
                      </a:lnTo>
                      <a:lnTo>
                        <a:pt x="2782" y="2810"/>
                      </a:lnTo>
                      <a:lnTo>
                        <a:pt x="2782" y="2513"/>
                      </a:lnTo>
                      <a:lnTo>
                        <a:pt x="3005" y="2513"/>
                      </a:lnTo>
                      <a:lnTo>
                        <a:pt x="3005" y="2296"/>
                      </a:lnTo>
                      <a:lnTo>
                        <a:pt x="2782" y="2296"/>
                      </a:lnTo>
                      <a:lnTo>
                        <a:pt x="2782" y="2033"/>
                      </a:lnTo>
                      <a:lnTo>
                        <a:pt x="3005" y="2033"/>
                      </a:lnTo>
                      <a:lnTo>
                        <a:pt x="3005" y="1816"/>
                      </a:lnTo>
                      <a:lnTo>
                        <a:pt x="2782" y="1816"/>
                      </a:lnTo>
                      <a:lnTo>
                        <a:pt x="2782" y="1519"/>
                      </a:lnTo>
                      <a:lnTo>
                        <a:pt x="3005" y="1519"/>
                      </a:lnTo>
                      <a:lnTo>
                        <a:pt x="3005" y="1302"/>
                      </a:lnTo>
                      <a:lnTo>
                        <a:pt x="2782" y="1302"/>
                      </a:lnTo>
                      <a:lnTo>
                        <a:pt x="2782" y="1096"/>
                      </a:lnTo>
                      <a:cubicBezTo>
                        <a:pt x="2782" y="1021"/>
                        <a:pt x="2843" y="959"/>
                        <a:pt x="2919" y="959"/>
                      </a:cubicBezTo>
                      <a:lnTo>
                        <a:pt x="5730" y="959"/>
                      </a:lnTo>
                      <a:lnTo>
                        <a:pt x="5730" y="754"/>
                      </a:lnTo>
                      <a:lnTo>
                        <a:pt x="6090" y="754"/>
                      </a:lnTo>
                      <a:cubicBezTo>
                        <a:pt x="6165" y="754"/>
                        <a:pt x="6227" y="692"/>
                        <a:pt x="6227" y="617"/>
                      </a:cubicBezTo>
                      <a:lnTo>
                        <a:pt x="6227" y="137"/>
                      </a:lnTo>
                      <a:cubicBezTo>
                        <a:pt x="6227" y="61"/>
                        <a:pt x="6165" y="0"/>
                        <a:pt x="6090" y="0"/>
                      </a:cubicBezTo>
                      <a:lnTo>
                        <a:pt x="3359" y="0"/>
                      </a:lnTo>
                      <a:cubicBezTo>
                        <a:pt x="3283" y="0"/>
                        <a:pt x="3222" y="61"/>
                        <a:pt x="3222" y="137"/>
                      </a:cubicBezTo>
                      <a:lnTo>
                        <a:pt x="3222" y="222"/>
                      </a:lnTo>
                      <a:lnTo>
                        <a:pt x="2097" y="222"/>
                      </a:lnTo>
                      <a:cubicBezTo>
                        <a:pt x="2021" y="222"/>
                        <a:pt x="1959" y="284"/>
                        <a:pt x="1959" y="360"/>
                      </a:cubicBezTo>
                      <a:lnTo>
                        <a:pt x="1959" y="1302"/>
                      </a:lnTo>
                      <a:lnTo>
                        <a:pt x="1782" y="1302"/>
                      </a:lnTo>
                      <a:lnTo>
                        <a:pt x="1782" y="1519"/>
                      </a:lnTo>
                      <a:lnTo>
                        <a:pt x="1959" y="1519"/>
                      </a:lnTo>
                      <a:lnTo>
                        <a:pt x="1959" y="1816"/>
                      </a:lnTo>
                      <a:lnTo>
                        <a:pt x="1782" y="1816"/>
                      </a:lnTo>
                      <a:lnTo>
                        <a:pt x="1782" y="2033"/>
                      </a:lnTo>
                      <a:lnTo>
                        <a:pt x="1959" y="2033"/>
                      </a:lnTo>
                      <a:lnTo>
                        <a:pt x="1959" y="2296"/>
                      </a:lnTo>
                      <a:lnTo>
                        <a:pt x="1782" y="2296"/>
                      </a:lnTo>
                      <a:lnTo>
                        <a:pt x="1782" y="2513"/>
                      </a:lnTo>
                      <a:lnTo>
                        <a:pt x="1959" y="2513"/>
                      </a:lnTo>
                      <a:lnTo>
                        <a:pt x="1959" y="2810"/>
                      </a:lnTo>
                      <a:lnTo>
                        <a:pt x="1782" y="2810"/>
                      </a:lnTo>
                      <a:lnTo>
                        <a:pt x="1782" y="3027"/>
                      </a:lnTo>
                      <a:lnTo>
                        <a:pt x="1959" y="3027"/>
                      </a:lnTo>
                      <a:lnTo>
                        <a:pt x="1959" y="4130"/>
                      </a:lnTo>
                      <a:cubicBezTo>
                        <a:pt x="1959" y="4206"/>
                        <a:pt x="2021" y="4267"/>
                        <a:pt x="2097" y="4267"/>
                      </a:cubicBezTo>
                      <a:lnTo>
                        <a:pt x="3222" y="4267"/>
                      </a:lnTo>
                      <a:lnTo>
                        <a:pt x="3222" y="4490"/>
                      </a:lnTo>
                      <a:cubicBezTo>
                        <a:pt x="3222" y="4565"/>
                        <a:pt x="3283" y="4627"/>
                        <a:pt x="3359" y="4627"/>
                      </a:cubicBezTo>
                      <a:lnTo>
                        <a:pt x="6090" y="4627"/>
                      </a:lnTo>
                      <a:cubicBezTo>
                        <a:pt x="6165" y="4627"/>
                        <a:pt x="6227" y="4565"/>
                        <a:pt x="6227" y="4490"/>
                      </a:cubicBezTo>
                      <a:lnTo>
                        <a:pt x="6227" y="4010"/>
                      </a:lnTo>
                      <a:cubicBezTo>
                        <a:pt x="6227" y="3934"/>
                        <a:pt x="6165" y="3873"/>
                        <a:pt x="6090" y="3873"/>
                      </a:cubicBezTo>
                      <a:close/>
                      <a:moveTo>
                        <a:pt x="514" y="2796"/>
                      </a:moveTo>
                      <a:lnTo>
                        <a:pt x="137" y="2796"/>
                      </a:lnTo>
                      <a:cubicBezTo>
                        <a:pt x="61" y="2796"/>
                        <a:pt x="0" y="2857"/>
                        <a:pt x="0" y="2933"/>
                      </a:cubicBezTo>
                      <a:lnTo>
                        <a:pt x="0" y="2979"/>
                      </a:lnTo>
                      <a:cubicBezTo>
                        <a:pt x="0" y="3054"/>
                        <a:pt x="61" y="3116"/>
                        <a:pt x="137" y="3116"/>
                      </a:cubicBezTo>
                      <a:lnTo>
                        <a:pt x="514" y="3116"/>
                      </a:lnTo>
                      <a:cubicBezTo>
                        <a:pt x="590" y="3116"/>
                        <a:pt x="651" y="3054"/>
                        <a:pt x="651" y="2979"/>
                      </a:cubicBezTo>
                      <a:lnTo>
                        <a:pt x="651" y="2933"/>
                      </a:lnTo>
                      <a:cubicBezTo>
                        <a:pt x="651" y="2857"/>
                        <a:pt x="590" y="2796"/>
                        <a:pt x="514" y="2796"/>
                      </a:cubicBezTo>
                      <a:close/>
                      <a:moveTo>
                        <a:pt x="137" y="1591"/>
                      </a:moveTo>
                      <a:lnTo>
                        <a:pt x="514" y="1591"/>
                      </a:lnTo>
                      <a:cubicBezTo>
                        <a:pt x="590" y="1591"/>
                        <a:pt x="651" y="1529"/>
                        <a:pt x="651" y="1453"/>
                      </a:cubicBezTo>
                      <a:lnTo>
                        <a:pt x="651" y="1408"/>
                      </a:lnTo>
                      <a:cubicBezTo>
                        <a:pt x="651" y="1332"/>
                        <a:pt x="590" y="1271"/>
                        <a:pt x="514" y="1271"/>
                      </a:cubicBezTo>
                      <a:lnTo>
                        <a:pt x="137" y="1271"/>
                      </a:lnTo>
                      <a:cubicBezTo>
                        <a:pt x="61" y="1271"/>
                        <a:pt x="0" y="1332"/>
                        <a:pt x="0" y="1408"/>
                      </a:cubicBezTo>
                      <a:lnTo>
                        <a:pt x="0" y="1453"/>
                      </a:lnTo>
                      <a:cubicBezTo>
                        <a:pt x="0" y="1529"/>
                        <a:pt x="61" y="1591"/>
                        <a:pt x="137" y="159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</p:grpSp>
      </p:grpSp>
      <p:pic>
        <p:nvPicPr>
          <p:cNvPr id="16" name="图片 1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90700"/>
            <a:ext cx="4381500" cy="4254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821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D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</a:t>
            </a:r>
            <a:endParaRPr lang="en-US" altLang="zh-CN" dirty="0"/>
          </a:p>
        </p:txBody>
      </p:sp>
      <p:sp>
        <p:nvSpPr>
          <p:cNvPr id="3" name="标题 4294967294"/>
          <p:cNvSpPr txBox="1">
            <a:spLocks/>
          </p:cNvSpPr>
          <p:nvPr/>
        </p:nvSpPr>
        <p:spPr>
          <a:xfrm>
            <a:off x="152400" y="166687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 smtClean="0"/>
              <a:t>备份完成与身份选择</a:t>
            </a:r>
            <a:endParaRPr lang="zh-CN" altLang="en-US" dirty="0"/>
          </a:p>
        </p:txBody>
      </p:sp>
      <p:grpSp>
        <p:nvGrpSpPr>
          <p:cNvPr id="4" name="422d1c2a-8145-488d-ae33-480391eef4d2.source.2.zh-Hans.pptx">
            <a:extLst>
              <a:ext uri="{FF2B5EF4-FFF2-40B4-BE49-F238E27FC236}">
                <a16:creationId xmlns:a16="http://schemas.microsoft.com/office/drawing/2014/main" id="{006E07FF-A3EE-C790-CF29-6562CF2B4D4C}"/>
              </a:ext>
            </a:extLst>
          </p:cNvPr>
          <p:cNvGrpSpPr/>
          <p:nvPr/>
        </p:nvGrpSpPr>
        <p:grpSpPr>
          <a:xfrm>
            <a:off x="152400" y="825500"/>
            <a:ext cx="8826500" cy="5404231"/>
            <a:chOff x="660400" y="1022533"/>
            <a:chExt cx="10858500" cy="5087980"/>
          </a:xfrm>
        </p:grpSpPr>
        <p:sp>
          <p:nvSpPr>
            <p:cNvPr id="5" name="Title">
              <a:extLst>
                <a:ext uri="{FF2B5EF4-FFF2-40B4-BE49-F238E27FC236}">
                  <a16:creationId xmlns:a16="http://schemas.microsoft.com/office/drawing/2014/main" id="{560F1400-C02D-60C8-1E19-1B5CD0389958}"/>
                </a:ext>
              </a:extLst>
            </p:cNvPr>
            <p:cNvSpPr txBox="1">
              <a:spLocks/>
            </p:cNvSpPr>
            <p:nvPr/>
          </p:nvSpPr>
          <p:spPr>
            <a:xfrm>
              <a:off x="660400" y="1022533"/>
              <a:ext cx="10858500" cy="712955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rPr>
                <a:t>完成备份</a:t>
              </a:r>
              <a:r>
                <a:rPr kumimoji="0" lang="zh-CN" altLang="en-US" sz="2400" b="1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rPr>
                <a:t>操作</a:t>
              </a:r>
              <a:endParaRPr lang="en-US" dirty="0"/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5B68AD76-8126-9391-5601-0BF6C238CC8A}"/>
                </a:ext>
              </a:extLst>
            </p:cNvPr>
            <p:cNvGrpSpPr>
              <a:grpSpLocks/>
            </p:cNvGrpSpPr>
            <p:nvPr/>
          </p:nvGrpSpPr>
          <p:grpSpPr>
            <a:xfrm>
              <a:off x="660400" y="1960332"/>
              <a:ext cx="3504602" cy="4150181"/>
              <a:chOff x="660400" y="1858733"/>
              <a:chExt cx="1738504" cy="4150181"/>
            </a:xfrm>
          </p:grpSpPr>
          <p:sp>
            <p:nvSpPr>
              <p:cNvPr id="12" name="ComponentBackground1">
                <a:extLst>
                  <a:ext uri="{FF2B5EF4-FFF2-40B4-BE49-F238E27FC236}">
                    <a16:creationId xmlns:a16="http://schemas.microsoft.com/office/drawing/2014/main" id="{9A3E89A5-4320-B987-8CF9-DC22F65DFCAA}"/>
                  </a:ext>
                </a:extLst>
              </p:cNvPr>
              <p:cNvSpPr/>
              <p:nvPr/>
            </p:nvSpPr>
            <p:spPr>
              <a:xfrm>
                <a:off x="660400" y="1858733"/>
                <a:ext cx="1738504" cy="3721588"/>
              </a:xfrm>
              <a:prstGeom prst="rect">
                <a:avLst/>
              </a:prstGeom>
              <a:solidFill>
                <a:schemeClr val="tx1">
                  <a:alpha val="5000"/>
                </a:schemeClr>
              </a:solidFill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endParaRPr lang="zh-CN" altLang="en-US" sz="2400" b="1" dirty="0">
                  <a:solidFill>
                    <a:schemeClr val="lt1"/>
                  </a:solidFill>
                  <a:sym typeface="+mn-lt"/>
                </a:endParaRPr>
              </a:p>
            </p:txBody>
          </p:sp>
          <p:sp>
            <p:nvSpPr>
              <p:cNvPr id="13" name="Bullet1">
                <a:extLst>
                  <a:ext uri="{FF2B5EF4-FFF2-40B4-BE49-F238E27FC236}">
                    <a16:creationId xmlns:a16="http://schemas.microsoft.com/office/drawing/2014/main" id="{C7E67E83-3E64-6418-5C41-6F48CEDC83D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1276" y="2346326"/>
                <a:ext cx="1636752" cy="8206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kumimoji="1" lang="zh-CN" altLang="en-US" b="1" dirty="0">
                    <a:solidFill>
                      <a:schemeClr val="tx1"/>
                    </a:solidFill>
                    <a:cs typeface="+mn-ea"/>
                    <a:sym typeface="+mn-lt"/>
                  </a:rPr>
                  <a:t>备份完成检查</a:t>
                </a:r>
                <a:endParaRPr lang="en-US" dirty="0"/>
              </a:p>
            </p:txBody>
          </p:sp>
          <p:sp>
            <p:nvSpPr>
              <p:cNvPr id="14" name="Text1">
                <a:extLst>
                  <a:ext uri="{FF2B5EF4-FFF2-40B4-BE49-F238E27FC236}">
                    <a16:creationId xmlns:a16="http://schemas.microsoft.com/office/drawing/2014/main" id="{8582E0A4-4DD8-F48A-BF68-6DC24C9B92F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1276" y="3166967"/>
                <a:ext cx="1636752" cy="28419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确认备份过程顺利完成，检查备份文件完整性。</a:t>
                </a:r>
                <a:endParaRPr lang="en-US" dirty="0"/>
              </a:p>
            </p:txBody>
          </p:sp>
        </p:grpSp>
      </p:grpSp>
      <p:pic>
        <p:nvPicPr>
          <p:cNvPr id="15" name="图片 1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803" y="1821590"/>
            <a:ext cx="5276850" cy="4202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78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D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</a:t>
            </a:r>
            <a:endParaRPr lang="en-US" altLang="zh-CN" dirty="0"/>
          </a:p>
        </p:txBody>
      </p:sp>
      <p:sp>
        <p:nvSpPr>
          <p:cNvPr id="3" name="标题 4294967294"/>
          <p:cNvSpPr txBox="1">
            <a:spLocks/>
          </p:cNvSpPr>
          <p:nvPr/>
        </p:nvSpPr>
        <p:spPr>
          <a:xfrm>
            <a:off x="152400" y="166687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 smtClean="0"/>
              <a:t>备份完成与身份选择</a:t>
            </a:r>
            <a:endParaRPr lang="zh-CN" altLang="en-US" dirty="0"/>
          </a:p>
        </p:txBody>
      </p:sp>
      <p:grpSp>
        <p:nvGrpSpPr>
          <p:cNvPr id="4" name="422d1c2a-8145-488d-ae33-480391eef4d2.source.2.zh-Hans.pptx">
            <a:extLst>
              <a:ext uri="{FF2B5EF4-FFF2-40B4-BE49-F238E27FC236}">
                <a16:creationId xmlns:a16="http://schemas.microsoft.com/office/drawing/2014/main" id="{006E07FF-A3EE-C790-CF29-6562CF2B4D4C}"/>
              </a:ext>
            </a:extLst>
          </p:cNvPr>
          <p:cNvGrpSpPr/>
          <p:nvPr/>
        </p:nvGrpSpPr>
        <p:grpSpPr>
          <a:xfrm>
            <a:off x="152400" y="825500"/>
            <a:ext cx="8826500" cy="5262148"/>
            <a:chOff x="660400" y="1022533"/>
            <a:chExt cx="10858500" cy="4954212"/>
          </a:xfrm>
        </p:grpSpPr>
        <p:sp>
          <p:nvSpPr>
            <p:cNvPr id="5" name="Title">
              <a:extLst>
                <a:ext uri="{FF2B5EF4-FFF2-40B4-BE49-F238E27FC236}">
                  <a16:creationId xmlns:a16="http://schemas.microsoft.com/office/drawing/2014/main" id="{560F1400-C02D-60C8-1E19-1B5CD0389958}"/>
                </a:ext>
              </a:extLst>
            </p:cNvPr>
            <p:cNvSpPr txBox="1">
              <a:spLocks/>
            </p:cNvSpPr>
            <p:nvPr/>
          </p:nvSpPr>
          <p:spPr>
            <a:xfrm>
              <a:off x="660400" y="1022533"/>
              <a:ext cx="10858500" cy="712955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kumimoji="0" lang="zh-CN" altLang="en-US" sz="2400" b="1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rPr>
                <a:t>选择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rPr>
                <a:t>运行身份</a:t>
              </a:r>
              <a:endParaRPr lang="en-US" dirty="0"/>
            </a:p>
          </p:txBody>
        </p:sp>
        <p:sp>
          <p:nvSpPr>
            <p:cNvPr id="12" name="ComponentBackground1">
              <a:extLst>
                <a:ext uri="{FF2B5EF4-FFF2-40B4-BE49-F238E27FC236}">
                  <a16:creationId xmlns:a16="http://schemas.microsoft.com/office/drawing/2014/main" id="{9A3E89A5-4320-B987-8CF9-DC22F65DFCAA}"/>
                </a:ext>
              </a:extLst>
            </p:cNvPr>
            <p:cNvSpPr/>
            <p:nvPr/>
          </p:nvSpPr>
          <p:spPr>
            <a:xfrm>
              <a:off x="660400" y="2278744"/>
              <a:ext cx="3504602" cy="3698001"/>
            </a:xfrm>
            <a:prstGeom prst="rect">
              <a:avLst/>
            </a:prstGeom>
            <a:solidFill>
              <a:schemeClr val="tx1">
                <a:alpha val="5000"/>
              </a:schemeClr>
            </a:solidFill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91440" tIns="45720" rIns="91440" bIns="45720" anchor="ctr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2400" b="1" dirty="0">
                <a:solidFill>
                  <a:schemeClr val="lt1"/>
                </a:solidFill>
                <a:sym typeface="+mn-lt"/>
              </a:endParaRPr>
            </a:p>
          </p:txBody>
        </p:sp>
      </p:grpSp>
      <p:sp>
        <p:nvSpPr>
          <p:cNvPr id="15" name="Bullet2">
            <a:extLst>
              <a:ext uri="{FF2B5EF4-FFF2-40B4-BE49-F238E27FC236}">
                <a16:creationId xmlns:a16="http://schemas.microsoft.com/office/drawing/2014/main" id="{14A82813-EE4E-1257-3206-09BEA5BF532A}"/>
              </a:ext>
            </a:extLst>
          </p:cNvPr>
          <p:cNvSpPr>
            <a:spLocks/>
          </p:cNvSpPr>
          <p:nvPr/>
        </p:nvSpPr>
        <p:spPr>
          <a:xfrm>
            <a:off x="319134" y="2339490"/>
            <a:ext cx="2682036" cy="8716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r>
              <a:rPr kumimoji="1" lang="zh-CN" altLang="en-US" b="1" dirty="0">
                <a:solidFill>
                  <a:schemeClr val="tx1"/>
                </a:solidFill>
                <a:cs typeface="+mn-ea"/>
                <a:sym typeface="+mn-lt"/>
              </a:rPr>
              <a:t>运行身份选择</a:t>
            </a:r>
            <a:endParaRPr lang="en-US" dirty="0"/>
          </a:p>
        </p:txBody>
      </p:sp>
      <p:sp>
        <p:nvSpPr>
          <p:cNvPr id="16" name="Text2">
            <a:extLst>
              <a:ext uri="{FF2B5EF4-FFF2-40B4-BE49-F238E27FC236}">
                <a16:creationId xmlns:a16="http://schemas.microsoft.com/office/drawing/2014/main" id="{DCEE8F11-A453-4302-7C42-E8565E921230}"/>
              </a:ext>
            </a:extLst>
          </p:cNvPr>
          <p:cNvSpPr>
            <a:spLocks/>
          </p:cNvSpPr>
          <p:nvPr/>
        </p:nvSpPr>
        <p:spPr>
          <a:xfrm>
            <a:off x="235767" y="3211139"/>
            <a:ext cx="2682036" cy="30185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kumimoji="1" lang="zh-CN" altLang="en-US" sz="1200" dirty="0" err="1">
                <a:solidFill>
                  <a:schemeClr val="tx1"/>
                </a:solidFill>
                <a:cs typeface="+mn-ea"/>
                <a:sym typeface="+mn-lt"/>
              </a:rPr>
              <a:t>根据实际需求，选择适当的运行身份，完成实验操作。</a:t>
            </a:r>
            <a:endParaRPr lang="en-US" dirty="0"/>
          </a:p>
        </p:txBody>
      </p:sp>
      <p:pic>
        <p:nvPicPr>
          <p:cNvPr id="17" name="图片 1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050" y="2159793"/>
            <a:ext cx="5276850" cy="39278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613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  </a:t>
            </a:r>
            <a:endParaRPr lang="en-US" altLang="zh-CN" dirty="0"/>
          </a:p>
        </p:txBody>
      </p:sp>
      <p:grpSp>
        <p:nvGrpSpPr>
          <p:cNvPr id="3" name="组合 2"/>
          <p:cNvGrpSpPr/>
          <p:nvPr/>
        </p:nvGrpSpPr>
        <p:grpSpPr>
          <a:xfrm>
            <a:off x="160662" y="1110386"/>
            <a:ext cx="8765540" cy="4918075"/>
            <a:chOff x="3080" y="1785"/>
            <a:chExt cx="13242" cy="7430"/>
          </a:xfrm>
        </p:grpSpPr>
        <p:sp>
          <p:nvSpPr>
            <p:cNvPr id="4" name="矩形 3"/>
            <p:cNvSpPr/>
            <p:nvPr/>
          </p:nvSpPr>
          <p:spPr>
            <a:xfrm>
              <a:off x="3080" y="1785"/>
              <a:ext cx="13042" cy="7230"/>
            </a:xfrm>
            <a:prstGeom prst="rect">
              <a:avLst/>
            </a:prstGeom>
            <a:noFill/>
            <a:ln>
              <a:solidFill>
                <a:srgbClr val="98B6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280" y="1985"/>
              <a:ext cx="13042" cy="7230"/>
            </a:xfrm>
            <a:prstGeom prst="rect">
              <a:avLst/>
            </a:prstGeom>
            <a:noFill/>
            <a:ln>
              <a:solidFill>
                <a:srgbClr val="98B6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92027" y="1982163"/>
            <a:ext cx="7170420" cy="3042135"/>
            <a:chOff x="4037" y="2948"/>
            <a:chExt cx="11292" cy="4278"/>
          </a:xfrm>
        </p:grpSpPr>
        <p:sp>
          <p:nvSpPr>
            <p:cNvPr id="7" name="文本框 6"/>
            <p:cNvSpPr txBox="1"/>
            <p:nvPr/>
          </p:nvSpPr>
          <p:spPr>
            <a:xfrm>
              <a:off x="6590" y="2948"/>
              <a:ext cx="5979" cy="1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PART </a:t>
              </a:r>
              <a:r>
                <a:rPr lang="en-US" altLang="zh-CN" sz="6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03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245" y="4546"/>
              <a:ext cx="11084" cy="1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7200" b="1" dirty="0" smtClean="0">
                  <a:solidFill>
                    <a:srgbClr val="6E8C89"/>
                  </a:solidFill>
                  <a:cs typeface="+mn-ea"/>
                  <a:sym typeface="+mn-lt"/>
                </a:rPr>
                <a:t>实验结果</a:t>
              </a:r>
              <a:endParaRPr lang="zh-CN" altLang="en-US" sz="7200" b="1" dirty="0">
                <a:solidFill>
                  <a:srgbClr val="6E8C89"/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037" y="6521"/>
              <a:ext cx="11084" cy="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记录实验结果，验证</a:t>
              </a:r>
              <a:r>
                <a:rPr lang="en-US" altLang="zh-CN" sz="2000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GHOST</a:t>
              </a:r>
              <a:r>
                <a:rPr lang="zh-CN" altLang="en-US" sz="2000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工具的操作效果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484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D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 </a:t>
            </a:r>
            <a:endParaRPr lang="en-US" altLang="zh-CN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210234" y="156722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 smtClean="0"/>
              <a:t>软件运行验证</a:t>
            </a:r>
            <a:endParaRPr lang="zh-CN" altLang="en-US" dirty="0"/>
          </a:p>
        </p:txBody>
      </p:sp>
      <p:grpSp>
        <p:nvGrpSpPr>
          <p:cNvPr id="4" name="2e7a392a-fbe0-4472-8450-a75d3bc85a7b.source.2.zh-Hans.pptx">
            <a:extLst>
              <a:ext uri="{FF2B5EF4-FFF2-40B4-BE49-F238E27FC236}">
                <a16:creationId xmlns:a16="http://schemas.microsoft.com/office/drawing/2014/main" id="{8DE3137F-DAEA-2A91-838B-C3E541BD8E27}"/>
              </a:ext>
            </a:extLst>
          </p:cNvPr>
          <p:cNvGrpSpPr/>
          <p:nvPr/>
        </p:nvGrpSpPr>
        <p:grpSpPr>
          <a:xfrm>
            <a:off x="210234" y="1320801"/>
            <a:ext cx="8645899" cy="2268275"/>
            <a:chOff x="660400" y="2816745"/>
            <a:chExt cx="10847600" cy="2474131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243ABB6-DFF7-BD16-3AB6-EE3D0EAED1A6}"/>
                </a:ext>
              </a:extLst>
            </p:cNvPr>
            <p:cNvGrpSpPr/>
            <p:nvPr/>
          </p:nvGrpSpPr>
          <p:grpSpPr>
            <a:xfrm>
              <a:off x="4390201" y="2816746"/>
              <a:ext cx="3414484" cy="1630908"/>
              <a:chOff x="660400" y="2827282"/>
              <a:chExt cx="3410705" cy="1630908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69D61F9F-70EF-7E8E-1437-60B1C47D2DF7}"/>
                  </a:ext>
                </a:extLst>
              </p:cNvPr>
              <p:cNvGrpSpPr/>
              <p:nvPr/>
            </p:nvGrpSpPr>
            <p:grpSpPr>
              <a:xfrm>
                <a:off x="1403427" y="2827282"/>
                <a:ext cx="2667678" cy="1630908"/>
                <a:chOff x="1403427" y="2827282"/>
                <a:chExt cx="2667678" cy="1630908"/>
              </a:xfrm>
            </p:grpSpPr>
            <p:sp>
              <p:nvSpPr>
                <p:cNvPr id="14" name="Text1">
                  <a:extLst>
                    <a:ext uri="{FF2B5EF4-FFF2-40B4-BE49-F238E27FC236}">
                      <a16:creationId xmlns:a16="http://schemas.microsoft.com/office/drawing/2014/main" id="{C595A677-E822-849A-A293-B261C90C435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03427" y="3313673"/>
                  <a:ext cx="2667678" cy="1144517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normAutofit/>
                </a:bodyPr>
                <a:lstStyle>
                  <a:defPPr>
                    <a:defRPr lang="zh-CN"/>
                  </a:defPPr>
                  <a:lvl1pPr>
                    <a:lnSpc>
                      <a:spcPct val="150000"/>
                    </a:lnSpc>
                    <a:defRPr kumimoji="0" sz="1050" i="0" u="none" strike="noStrike" cap="none" spc="0" normalizeH="0" baseline="0">
                      <a:ln>
                        <a:noFill/>
                      </a:ln>
                      <a:effectLst/>
                      <a:uLnTx/>
                      <a:uFillTx/>
                    </a:defRPr>
                  </a:lvl1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cs typeface="+mn-ea"/>
                      <a:sym typeface="+mn-lt"/>
                    </a:rPr>
                    <a:t>展示GHOST软件主界面，验证软件运行正常。</a:t>
                  </a:r>
                  <a:endParaRPr lang="en-US" dirty="0"/>
                </a:p>
              </p:txBody>
            </p:sp>
            <p:sp>
              <p:nvSpPr>
                <p:cNvPr id="15" name="Bullet1">
                  <a:extLst>
                    <a:ext uri="{FF2B5EF4-FFF2-40B4-BE49-F238E27FC236}">
                      <a16:creationId xmlns:a16="http://schemas.microsoft.com/office/drawing/2014/main" id="{B48A8701-7D7A-B1EE-BAE3-29FD5A8B412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03427" y="2827282"/>
                  <a:ext cx="2667678" cy="486391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normAutofit/>
                </a:bodyPr>
                <a:lstStyle>
                  <a:defPPr>
                    <a:defRPr lang="zh-CN"/>
                  </a:defPPr>
                  <a:lvl1pPr>
                    <a:defRPr kumimoji="0" sz="1400" b="1" i="0" u="none" strike="noStrike" cap="none" spc="0" normalizeH="0" baseline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sz="1800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主界面展示</a:t>
                  </a:r>
                  <a:endParaRPr lang="en-US" dirty="0"/>
                </a:p>
              </p:txBody>
            </p:sp>
          </p:grpSp>
          <p:sp>
            <p:nvSpPr>
              <p:cNvPr id="13" name="Number1">
                <a:extLst>
                  <a:ext uri="{FF2B5EF4-FFF2-40B4-BE49-F238E27FC236}">
                    <a16:creationId xmlns:a16="http://schemas.microsoft.com/office/drawing/2014/main" id="{E93ABDCA-BA01-F6C1-858C-B5AEB6B4886A}"/>
                  </a:ext>
                </a:extLst>
              </p:cNvPr>
              <p:cNvSpPr/>
              <p:nvPr/>
            </p:nvSpPr>
            <p:spPr>
              <a:xfrm>
                <a:off x="660400" y="2832771"/>
                <a:ext cx="540000" cy="54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FFFFFF"/>
                    </a:solidFill>
                    <a:cs typeface="+mn-ea"/>
                    <a:sym typeface="+mn-lt"/>
                  </a:rPr>
                  <a:t>1</a:t>
                </a:r>
                <a:endParaRPr lang="zh-CN" altLang="en-US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B28F3F57-DABD-3F69-F9AA-1AD61B27741A}"/>
                </a:ext>
              </a:extLst>
            </p:cNvPr>
            <p:cNvGrpSpPr/>
            <p:nvPr/>
          </p:nvGrpSpPr>
          <p:grpSpPr>
            <a:xfrm>
              <a:off x="8095948" y="2816746"/>
              <a:ext cx="3412052" cy="1630908"/>
              <a:chOff x="4381734" y="2827282"/>
              <a:chExt cx="3422952" cy="1630908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5E102B64-CB1C-941D-279D-EF4F0EE27C67}"/>
                  </a:ext>
                </a:extLst>
              </p:cNvPr>
              <p:cNvGrpSpPr/>
              <p:nvPr/>
            </p:nvGrpSpPr>
            <p:grpSpPr>
              <a:xfrm>
                <a:off x="5126108" y="2827282"/>
                <a:ext cx="2678578" cy="1630908"/>
                <a:chOff x="5126108" y="2827282"/>
                <a:chExt cx="2678578" cy="1630908"/>
              </a:xfrm>
            </p:grpSpPr>
            <p:sp>
              <p:nvSpPr>
                <p:cNvPr id="10" name="Text2">
                  <a:extLst>
                    <a:ext uri="{FF2B5EF4-FFF2-40B4-BE49-F238E27FC236}">
                      <a16:creationId xmlns:a16="http://schemas.microsoft.com/office/drawing/2014/main" id="{A171B07C-4597-06F2-1D7F-4669B3F8F12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126108" y="3313673"/>
                  <a:ext cx="2678578" cy="1144517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normAutofit/>
                </a:bodyPr>
                <a:lstStyle>
                  <a:defPPr>
                    <a:defRPr lang="zh-CN"/>
                  </a:defPPr>
                  <a:lvl1pPr>
                    <a:lnSpc>
                      <a:spcPct val="150000"/>
                    </a:lnSpc>
                    <a:defRPr kumimoji="0" sz="1050" i="0" u="none" strike="noStrike" cap="none" spc="0" normalizeH="0" baseline="0">
                      <a:ln>
                        <a:noFill/>
                      </a:ln>
                      <a:effectLst/>
                      <a:uLnTx/>
                      <a:uFillTx/>
                    </a:defRPr>
                  </a:lvl1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cs typeface="+mn-ea"/>
                      <a:sym typeface="+mn-lt"/>
                    </a:rPr>
                    <a:t>按照实验步骤逐一验证，确保每个操作环节正确无误。</a:t>
                  </a:r>
                  <a:endParaRPr lang="en-US" dirty="0"/>
                </a:p>
              </p:txBody>
            </p:sp>
            <p:sp>
              <p:nvSpPr>
                <p:cNvPr id="11" name="Bullet2">
                  <a:extLst>
                    <a:ext uri="{FF2B5EF4-FFF2-40B4-BE49-F238E27FC236}">
                      <a16:creationId xmlns:a16="http://schemas.microsoft.com/office/drawing/2014/main" id="{4989372D-7C0A-B272-4E1A-ED722F178F9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126108" y="2827282"/>
                  <a:ext cx="2678578" cy="486391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normAutofit/>
                </a:bodyPr>
                <a:lstStyle>
                  <a:defPPr>
                    <a:defRPr lang="zh-CN"/>
                  </a:defPPr>
                  <a:lvl1pPr>
                    <a:defRPr kumimoji="0" sz="1400" b="1" i="0" u="none" strike="noStrike" cap="none" spc="0" normalizeH="0" baseline="0">
                      <a:ln>
                        <a:noFill/>
                      </a:ln>
                      <a:solidFill>
                        <a:schemeClr val="tx1">
                          <a:alpha val="60000"/>
                        </a:schemeClr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sz="1800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操作流程验证</a:t>
                  </a:r>
                  <a:endParaRPr lang="en-US" dirty="0"/>
                </a:p>
              </p:txBody>
            </p:sp>
          </p:grpSp>
          <p:sp>
            <p:nvSpPr>
              <p:cNvPr id="9" name="Number2">
                <a:extLst>
                  <a:ext uri="{FF2B5EF4-FFF2-40B4-BE49-F238E27FC236}">
                    <a16:creationId xmlns:a16="http://schemas.microsoft.com/office/drawing/2014/main" id="{2C4E5F05-7832-2FFE-2FD0-DEA07A69F578}"/>
                  </a:ext>
                </a:extLst>
              </p:cNvPr>
              <p:cNvSpPr/>
              <p:nvPr/>
            </p:nvSpPr>
            <p:spPr>
              <a:xfrm>
                <a:off x="4381734" y="2832771"/>
                <a:ext cx="540000" cy="54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FFFFFF"/>
                    </a:solidFill>
                    <a:cs typeface="+mn-ea"/>
                    <a:sym typeface="+mn-lt"/>
                  </a:rPr>
                  <a:t>2</a:t>
                </a:r>
                <a:endParaRPr lang="zh-CN" altLang="en-US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" name="Title">
              <a:extLst>
                <a:ext uri="{FF2B5EF4-FFF2-40B4-BE49-F238E27FC236}">
                  <a16:creationId xmlns:a16="http://schemas.microsoft.com/office/drawing/2014/main" id="{D7F0614B-063E-5BF0-61CF-90DA8648E534}"/>
                </a:ext>
              </a:extLst>
            </p:cNvPr>
            <p:cNvSpPr txBox="1"/>
            <p:nvPr/>
          </p:nvSpPr>
          <p:spPr>
            <a:xfrm>
              <a:off x="660400" y="2816745"/>
              <a:ext cx="3349626" cy="2474131"/>
            </a:xfrm>
            <a:prstGeom prst="rect">
              <a:avLst/>
            </a:prstGeom>
            <a:noFill/>
          </p:spPr>
          <p:txBody>
            <a:bodyPr wrap="square" anchor="t" anchorCtr="0">
              <a:normAutofit/>
            </a:bodyPr>
            <a:lstStyle>
              <a:defPPr>
                <a:defRPr lang="zh-CN"/>
              </a:defPPr>
              <a:lvl1pPr>
                <a:defRPr sz="2400" b="1">
                  <a:cs typeface="+mn-ea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dirty="0">
                  <a:sym typeface="+mn-lt"/>
                </a:rPr>
                <a:t>成功打开GHOST软件，进入操作界面</a:t>
              </a:r>
              <a:endParaRPr lang="en-US" dirty="0"/>
            </a:p>
          </p:txBody>
        </p:sp>
      </p:grpSp>
      <p:pic>
        <p:nvPicPr>
          <p:cNvPr id="16" name="图片 1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694" y="2617940"/>
            <a:ext cx="5114933" cy="34945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490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D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17">
            <a:extLst>
              <a:ext uri="{FF2B5EF4-FFF2-40B4-BE49-F238E27FC236}">
                <a16:creationId xmlns:a16="http://schemas.microsoft.com/office/drawing/2014/main" id="{49CD04F6-7053-BC9F-A899-C0640C555A20}"/>
              </a:ext>
            </a:extLst>
          </p:cNvPr>
          <p:cNvSpPr/>
          <p:nvPr/>
        </p:nvSpPr>
        <p:spPr>
          <a:xfrm>
            <a:off x="3436859" y="939799"/>
            <a:ext cx="5707141" cy="5003799"/>
          </a:xfrm>
          <a:custGeom>
            <a:avLst/>
            <a:gdLst>
              <a:gd name="connsiteX0" fmla="*/ 188932 w 7400925"/>
              <a:gd name="connsiteY0" fmla="*/ 0 h 4562475"/>
              <a:gd name="connsiteX1" fmla="*/ 7400925 w 7400925"/>
              <a:gd name="connsiteY1" fmla="*/ 0 h 4562475"/>
              <a:gd name="connsiteX2" fmla="*/ 7400925 w 7400925"/>
              <a:gd name="connsiteY2" fmla="*/ 4562475 h 4562475"/>
              <a:gd name="connsiteX3" fmla="*/ 188932 w 7400925"/>
              <a:gd name="connsiteY3" fmla="*/ 4562475 h 4562475"/>
              <a:gd name="connsiteX4" fmla="*/ 0 w 7400925"/>
              <a:gd name="connsiteY4" fmla="*/ 4373543 h 4562475"/>
              <a:gd name="connsiteX5" fmla="*/ 0 w 7400925"/>
              <a:gd name="connsiteY5" fmla="*/ 188932 h 4562475"/>
              <a:gd name="connsiteX6" fmla="*/ 188932 w 7400925"/>
              <a:gd name="connsiteY6" fmla="*/ 0 h 456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00925" h="4562475">
                <a:moveTo>
                  <a:pt x="188932" y="0"/>
                </a:moveTo>
                <a:lnTo>
                  <a:pt x="7400925" y="0"/>
                </a:lnTo>
                <a:lnTo>
                  <a:pt x="7400925" y="4562475"/>
                </a:lnTo>
                <a:lnTo>
                  <a:pt x="188932" y="4562475"/>
                </a:lnTo>
                <a:cubicBezTo>
                  <a:pt x="84588" y="4562475"/>
                  <a:pt x="0" y="4477887"/>
                  <a:pt x="0" y="4373543"/>
                </a:cubicBezTo>
                <a:lnTo>
                  <a:pt x="0" y="188932"/>
                </a:lnTo>
                <a:cubicBezTo>
                  <a:pt x="0" y="84588"/>
                  <a:pt x="84588" y="0"/>
                  <a:pt x="188932" y="0"/>
                </a:cubicBezTo>
                <a:close/>
              </a:path>
            </a:pathLst>
          </a:custGeom>
          <a:solidFill>
            <a:schemeClr val="bg1">
              <a:alpha val="39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>
          <a:solidFill>
            <a:srgbClr val="E6EDF6"/>
          </a:solidFill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   </a:t>
            </a:r>
            <a:endParaRPr lang="en-US" altLang="zh-CN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182098" y="156722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 smtClean="0"/>
              <a:t>备份文件检查</a:t>
            </a:r>
            <a:endParaRPr lang="zh-CN" altLang="en-US" dirty="0"/>
          </a:p>
        </p:txBody>
      </p:sp>
      <p:sp>
        <p:nvSpPr>
          <p:cNvPr id="4" name="PictureMisc1">
            <a:extLst>
              <a:ext uri="{FF2B5EF4-FFF2-40B4-BE49-F238E27FC236}">
                <a16:creationId xmlns:a16="http://schemas.microsoft.com/office/drawing/2014/main" id="{99E33E78-D6A6-3504-EE84-0FF5527B30C1}"/>
              </a:ext>
            </a:extLst>
          </p:cNvPr>
          <p:cNvSpPr>
            <a:spLocks/>
          </p:cNvSpPr>
          <p:nvPr/>
        </p:nvSpPr>
        <p:spPr>
          <a:xfrm>
            <a:off x="-291287" y="4449582"/>
            <a:ext cx="9543011" cy="1828801"/>
          </a:xfrm>
          <a:prstGeom prst="round2DiagRect">
            <a:avLst>
              <a:gd name="adj1" fmla="val 0"/>
              <a:gd name="adj2" fmla="val 0"/>
            </a:avLst>
          </a:prstGeom>
          <a:blipFill>
            <a:blip r:embed="rId3"/>
            <a:srcRect/>
            <a:stretch>
              <a:fillRect t="-92039" b="-92039"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214C1954-6074-713B-7316-CDCFFF9E97A5}"/>
              </a:ext>
            </a:extLst>
          </p:cNvPr>
          <p:cNvSpPr txBox="1"/>
          <p:nvPr/>
        </p:nvSpPr>
        <p:spPr>
          <a:xfrm>
            <a:off x="182098" y="1056834"/>
            <a:ext cx="3051947" cy="3322430"/>
          </a:xfrm>
          <a:prstGeom prst="rect">
            <a:avLst/>
          </a:prstGeom>
          <a:noFill/>
        </p:spPr>
        <p:txBody>
          <a:bodyPr vert="horz" wrap="square" rtlCol="0" anchor="t">
            <a:normAutofit/>
          </a:bodyPr>
          <a:lstStyle/>
          <a:p>
            <a:r>
              <a:rPr lang="zh-CN" altLang="en-US" sz="2400" b="1" dirty="0"/>
              <a:t>检查生成的备份文件，确保文件完整可用</a:t>
            </a:r>
            <a:endParaRPr lang="en-US" dirty="0"/>
          </a:p>
        </p:txBody>
      </p:sp>
      <p:sp>
        <p:nvSpPr>
          <p:cNvPr id="11" name="Text1">
            <a:extLst>
              <a:ext uri="{FF2B5EF4-FFF2-40B4-BE49-F238E27FC236}">
                <a16:creationId xmlns:a16="http://schemas.microsoft.com/office/drawing/2014/main" id="{8EEB9440-E1E9-99D9-71E4-38932C42106E}"/>
              </a:ext>
            </a:extLst>
          </p:cNvPr>
          <p:cNvSpPr/>
          <p:nvPr/>
        </p:nvSpPr>
        <p:spPr>
          <a:xfrm>
            <a:off x="3595655" y="1642581"/>
            <a:ext cx="6582758" cy="179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kumimoji="1" lang="zh-CN" altLang="en-US" sz="12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验证备份文件的大小和内容，确保文件无损坏。</a:t>
            </a:r>
            <a:endParaRPr lang="en-US" dirty="0"/>
          </a:p>
        </p:txBody>
      </p:sp>
      <p:sp>
        <p:nvSpPr>
          <p:cNvPr id="12" name="Bullet1">
            <a:extLst>
              <a:ext uri="{FF2B5EF4-FFF2-40B4-BE49-F238E27FC236}">
                <a16:creationId xmlns:a16="http://schemas.microsoft.com/office/drawing/2014/main" id="{B4FC31D1-D7D4-B6D7-8E9B-D8A1F2986914}"/>
              </a:ext>
            </a:extLst>
          </p:cNvPr>
          <p:cNvSpPr>
            <a:spLocks/>
          </p:cNvSpPr>
          <p:nvPr/>
        </p:nvSpPr>
        <p:spPr>
          <a:xfrm>
            <a:off x="3595655" y="1056834"/>
            <a:ext cx="6582760" cy="595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kumimoji="1" lang="zh-CN" altLang="en-US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文件完整性</a:t>
            </a:r>
            <a:endParaRPr lang="en-US" dirty="0"/>
          </a:p>
        </p:txBody>
      </p:sp>
      <p:sp>
        <p:nvSpPr>
          <p:cNvPr id="13" name="Bullet2">
            <a:extLst>
              <a:ext uri="{FF2B5EF4-FFF2-40B4-BE49-F238E27FC236}">
                <a16:creationId xmlns:a16="http://schemas.microsoft.com/office/drawing/2014/main" id="{06DA691E-C97C-53EB-34C3-B50C559502DD}"/>
              </a:ext>
            </a:extLst>
          </p:cNvPr>
          <p:cNvSpPr>
            <a:spLocks/>
          </p:cNvSpPr>
          <p:nvPr/>
        </p:nvSpPr>
        <p:spPr>
          <a:xfrm>
            <a:off x="3595655" y="3503746"/>
            <a:ext cx="6582760" cy="595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kumimoji="1" lang="zh-CN" altLang="en-US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文件可用性</a:t>
            </a:r>
            <a:endParaRPr lang="en-US" dirty="0"/>
          </a:p>
        </p:txBody>
      </p:sp>
      <p:sp>
        <p:nvSpPr>
          <p:cNvPr id="14" name="Text2">
            <a:extLst>
              <a:ext uri="{FF2B5EF4-FFF2-40B4-BE49-F238E27FC236}">
                <a16:creationId xmlns:a16="http://schemas.microsoft.com/office/drawing/2014/main" id="{343F5565-5AEB-6DD1-263E-920DFCD3C4D1}"/>
              </a:ext>
            </a:extLst>
          </p:cNvPr>
          <p:cNvSpPr/>
          <p:nvPr/>
        </p:nvSpPr>
        <p:spPr>
          <a:xfrm>
            <a:off x="3617265" y="4019175"/>
            <a:ext cx="6582758" cy="179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kumimoji="1" lang="zh-CN" altLang="en-US" sz="12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测试备份文件的恢复功能，确保文件能够正常恢复系统。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54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 </a:t>
            </a:r>
            <a:endParaRPr lang="en-US" altLang="zh-CN" dirty="0"/>
          </a:p>
        </p:txBody>
      </p:sp>
      <p:grpSp>
        <p:nvGrpSpPr>
          <p:cNvPr id="3" name="组合 2"/>
          <p:cNvGrpSpPr/>
          <p:nvPr/>
        </p:nvGrpSpPr>
        <p:grpSpPr>
          <a:xfrm>
            <a:off x="173188" y="1072808"/>
            <a:ext cx="8765540" cy="4918075"/>
            <a:chOff x="3080" y="1785"/>
            <a:chExt cx="13242" cy="7430"/>
          </a:xfrm>
        </p:grpSpPr>
        <p:sp>
          <p:nvSpPr>
            <p:cNvPr id="4" name="矩形 3"/>
            <p:cNvSpPr/>
            <p:nvPr/>
          </p:nvSpPr>
          <p:spPr>
            <a:xfrm>
              <a:off x="3080" y="1785"/>
              <a:ext cx="13042" cy="7230"/>
            </a:xfrm>
            <a:prstGeom prst="rect">
              <a:avLst/>
            </a:prstGeom>
            <a:noFill/>
            <a:ln>
              <a:solidFill>
                <a:srgbClr val="98B6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280" y="1985"/>
              <a:ext cx="13042" cy="7230"/>
            </a:xfrm>
            <a:prstGeom prst="rect">
              <a:avLst/>
            </a:prstGeom>
            <a:noFill/>
            <a:ln>
              <a:solidFill>
                <a:srgbClr val="98B6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036943" y="1944585"/>
            <a:ext cx="7170420" cy="3042135"/>
            <a:chOff x="4037" y="2948"/>
            <a:chExt cx="11292" cy="4278"/>
          </a:xfrm>
        </p:grpSpPr>
        <p:sp>
          <p:nvSpPr>
            <p:cNvPr id="7" name="文本框 6"/>
            <p:cNvSpPr txBox="1"/>
            <p:nvPr/>
          </p:nvSpPr>
          <p:spPr>
            <a:xfrm>
              <a:off x="6590" y="2948"/>
              <a:ext cx="5979" cy="1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PART </a:t>
              </a:r>
              <a:r>
                <a:rPr lang="en-US" altLang="zh-CN" sz="6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04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245" y="4546"/>
              <a:ext cx="11084" cy="1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7200" b="1" dirty="0" smtClean="0">
                  <a:solidFill>
                    <a:srgbClr val="6E8C89"/>
                  </a:solidFill>
                  <a:cs typeface="+mn-ea"/>
                  <a:sym typeface="+mn-lt"/>
                </a:rPr>
                <a:t>实验总结</a:t>
              </a:r>
              <a:endParaRPr lang="zh-CN" altLang="en-US" sz="7200" b="1" dirty="0">
                <a:solidFill>
                  <a:srgbClr val="6E8C89"/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037" y="6521"/>
              <a:ext cx="11084" cy="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总结实验收获，提升系统管理能力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313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D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  </a:t>
            </a:r>
            <a:endParaRPr lang="en-US" altLang="zh-CN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182099" y="156722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 smtClean="0"/>
              <a:t>工具功能认识</a:t>
            </a:r>
            <a:endParaRPr lang="zh-CN" altLang="en-US" dirty="0"/>
          </a:p>
        </p:txBody>
      </p:sp>
      <p:grpSp>
        <p:nvGrpSpPr>
          <p:cNvPr id="4" name="16330e66-4bc5-41b7-9187-ba99f11196a9.source.2.zh-Hans.pptx">
            <a:extLst>
              <a:ext uri="{FF2B5EF4-FFF2-40B4-BE49-F238E27FC236}">
                <a16:creationId xmlns:a16="http://schemas.microsoft.com/office/drawing/2014/main" id="{D6DA1716-A8B7-6CE6-674A-F4BC2CBDAB81}"/>
              </a:ext>
            </a:extLst>
          </p:cNvPr>
          <p:cNvGrpSpPr/>
          <p:nvPr/>
        </p:nvGrpSpPr>
        <p:grpSpPr>
          <a:xfrm>
            <a:off x="182098" y="1056834"/>
            <a:ext cx="8961901" cy="4964201"/>
            <a:chOff x="660400" y="1130300"/>
            <a:chExt cx="10858500" cy="500380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452F2B22-3470-D861-EC7A-9F70F2417BEE}"/>
                </a:ext>
              </a:extLst>
            </p:cNvPr>
            <p:cNvGrpSpPr/>
            <p:nvPr/>
          </p:nvGrpSpPr>
          <p:grpSpPr>
            <a:xfrm>
              <a:off x="660400" y="1130300"/>
              <a:ext cx="10858500" cy="5003800"/>
              <a:chOff x="660400" y="1130300"/>
              <a:chExt cx="10858500" cy="5003800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FB09E80F-2BE8-7013-BDED-D493B71BE917}"/>
                  </a:ext>
                </a:extLst>
              </p:cNvPr>
              <p:cNvGrpSpPr/>
              <p:nvPr/>
            </p:nvGrpSpPr>
            <p:grpSpPr>
              <a:xfrm>
                <a:off x="4936140" y="2011154"/>
                <a:ext cx="6582760" cy="4122946"/>
                <a:chOff x="660400" y="1838860"/>
                <a:chExt cx="3795450" cy="2819937"/>
              </a:xfrm>
            </p:grpSpPr>
            <p:grpSp>
              <p:nvGrpSpPr>
                <p:cNvPr id="9" name="组合 8">
                  <a:extLst>
                    <a:ext uri="{FF2B5EF4-FFF2-40B4-BE49-F238E27FC236}">
                      <a16:creationId xmlns:a16="http://schemas.microsoft.com/office/drawing/2014/main" id="{D11173F9-6A24-F3B3-19AD-FB96DD73835A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60400" y="1838860"/>
                  <a:ext cx="3795450" cy="1344632"/>
                  <a:chOff x="797462" y="1930496"/>
                  <a:chExt cx="3220935" cy="1443325"/>
                </a:xfrm>
              </p:grpSpPr>
              <p:sp>
                <p:nvSpPr>
                  <p:cNvPr id="13" name="Bullet1">
                    <a:extLst>
                      <a:ext uri="{FF2B5EF4-FFF2-40B4-BE49-F238E27FC236}">
                        <a16:creationId xmlns:a16="http://schemas.microsoft.com/office/drawing/2014/main" id="{F41EAC9D-EE5C-43D1-5965-FE1E76DBC2E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97462" y="1930496"/>
                    <a:ext cx="3220935" cy="36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功能优势</a:t>
                    </a:r>
                    <a:endParaRPr lang="en-US" dirty="0"/>
                  </a:p>
                </p:txBody>
              </p:sp>
              <p:sp>
                <p:nvSpPr>
                  <p:cNvPr id="14" name="Text1">
                    <a:extLst>
                      <a:ext uri="{FF2B5EF4-FFF2-40B4-BE49-F238E27FC236}">
                        <a16:creationId xmlns:a16="http://schemas.microsoft.com/office/drawing/2014/main" id="{7D284A4F-959C-3F90-E6C1-DBA6CFD9B560}"/>
                      </a:ext>
                    </a:extLst>
                  </p:cNvPr>
                  <p:cNvSpPr/>
                  <p:nvPr/>
                </p:nvSpPr>
                <p:spPr>
                  <a:xfrm>
                    <a:off x="797463" y="2290496"/>
                    <a:ext cx="3220934" cy="10833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GHOST具备强大的系统备份和恢复功能，能够在系统故障时迅速恢复。</a:t>
                    </a:r>
                    <a:endParaRPr lang="en-US" dirty="0"/>
                  </a:p>
                </p:txBody>
              </p:sp>
            </p:grpSp>
            <p:grpSp>
              <p:nvGrpSpPr>
                <p:cNvPr id="10" name="组合 1">
                  <a:extLst>
                    <a:ext uri="{FF2B5EF4-FFF2-40B4-BE49-F238E27FC236}">
                      <a16:creationId xmlns:a16="http://schemas.microsoft.com/office/drawing/2014/main" id="{016076C5-A4A3-8BE5-A26E-32692A251982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60400" y="3314165"/>
                  <a:ext cx="3795450" cy="1344632"/>
                  <a:chOff x="797462" y="1930496"/>
                  <a:chExt cx="3220935" cy="1443325"/>
                </a:xfrm>
              </p:grpSpPr>
              <p:sp>
                <p:nvSpPr>
                  <p:cNvPr id="11" name="Bullet2">
                    <a:extLst>
                      <a:ext uri="{FF2B5EF4-FFF2-40B4-BE49-F238E27FC236}">
                        <a16:creationId xmlns:a16="http://schemas.microsoft.com/office/drawing/2014/main" id="{33FBCA2F-C516-5FC4-589E-44C563F75EF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97462" y="1930496"/>
                    <a:ext cx="3220935" cy="36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场景适用性</a:t>
                    </a:r>
                    <a:endParaRPr lang="en-US" dirty="0"/>
                  </a:p>
                </p:txBody>
              </p:sp>
              <p:sp>
                <p:nvSpPr>
                  <p:cNvPr id="12" name="Text2">
                    <a:extLst>
                      <a:ext uri="{FF2B5EF4-FFF2-40B4-BE49-F238E27FC236}">
                        <a16:creationId xmlns:a16="http://schemas.microsoft.com/office/drawing/2014/main" id="{144A448F-E1D9-AA27-85CE-FC416929ABB0}"/>
                      </a:ext>
                    </a:extLst>
                  </p:cNvPr>
                  <p:cNvSpPr/>
                  <p:nvPr/>
                </p:nvSpPr>
                <p:spPr>
                  <a:xfrm>
                    <a:off x="797463" y="2290496"/>
                    <a:ext cx="3220934" cy="10833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在不同情况下，GHOST都能快速恢复系统，保障计算机的正常运行。</a:t>
                    </a:r>
                    <a:endParaRPr lang="en-US" dirty="0"/>
                  </a:p>
                </p:txBody>
              </p:sp>
            </p:grpSp>
          </p:grpSp>
          <p:sp>
            <p:nvSpPr>
              <p:cNvPr id="8" name="Title">
                <a:extLst>
                  <a:ext uri="{FF2B5EF4-FFF2-40B4-BE49-F238E27FC236}">
                    <a16:creationId xmlns:a16="http://schemas.microsoft.com/office/drawing/2014/main" id="{F128243C-7A9D-871C-48C9-7FCDD917F3AB}"/>
                  </a:ext>
                </a:extLst>
              </p:cNvPr>
              <p:cNvSpPr txBox="1"/>
              <p:nvPr/>
            </p:nvSpPr>
            <p:spPr>
              <a:xfrm>
                <a:off x="660400" y="1130300"/>
                <a:ext cx="4069922" cy="880855"/>
              </a:xfrm>
              <a:prstGeom prst="roundRect">
                <a:avLst>
                  <a:gd name="adj" fmla="val 0"/>
                </a:avLst>
              </a:prstGeom>
              <a:noFill/>
            </p:spPr>
            <p:txBody>
              <a:bodyPr vert="horz" wrap="square" rtlCol="0" anchor="t">
                <a:normAutofit fontScale="77500" lnSpcReduction="20000"/>
              </a:bodyPr>
              <a:lstStyle>
                <a:defPPr>
                  <a:defRPr lang="zh-CN"/>
                </a:defPPr>
                <a:lvl1pPr>
                  <a:lnSpc>
                    <a:spcPct val="120000"/>
                  </a:lnSpc>
                  <a:defRPr sz="2400" b="1"/>
                </a:lvl1pPr>
              </a:lstStyle>
              <a:p>
                <a:pPr>
                  <a:lnSpc>
                    <a:spcPct val="110000"/>
                  </a:lnSpc>
                </a:pPr>
                <a:r>
                  <a:rPr lang="zh-CN" altLang="en-US" dirty="0"/>
                  <a:t>深入了解GHOST工具的功能及其在实际场景中的应用价值</a:t>
                </a:r>
                <a:endParaRPr lang="en-US" dirty="0"/>
              </a:p>
            </p:txBody>
          </p:sp>
        </p:grpSp>
        <p:sp>
          <p:nvSpPr>
            <p:cNvPr id="6" name="PictureMisc1">
              <a:extLst>
                <a:ext uri="{FF2B5EF4-FFF2-40B4-BE49-F238E27FC236}">
                  <a16:creationId xmlns:a16="http://schemas.microsoft.com/office/drawing/2014/main" id="{64157003-A32B-709F-F050-4BD3F4E26F7C}"/>
                </a:ext>
              </a:extLst>
            </p:cNvPr>
            <p:cNvSpPr>
              <a:spLocks/>
            </p:cNvSpPr>
            <p:nvPr/>
          </p:nvSpPr>
          <p:spPr>
            <a:xfrm>
              <a:off x="673100" y="2011155"/>
              <a:ext cx="3829326" cy="3829326"/>
            </a:xfrm>
            <a:prstGeom prst="ellipse">
              <a:avLst/>
            </a:prstGeom>
            <a:blipFill>
              <a:blip r:embed="rId3"/>
              <a:srcRect/>
              <a:stretch>
                <a:fillRect l="-39215" r="-39215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862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D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 </a:t>
            </a:r>
            <a:endParaRPr lang="en-US" altLang="zh-CN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182099" y="159294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 smtClean="0"/>
              <a:t>操作技能掌握</a:t>
            </a:r>
            <a:endParaRPr lang="zh-CN" altLang="en-US" dirty="0"/>
          </a:p>
        </p:txBody>
      </p:sp>
      <p:grpSp>
        <p:nvGrpSpPr>
          <p:cNvPr id="4" name="2848c8df-724a-4ef5-8db2-8cfcfa9f0f21.source.2.zh-Hans.pptx">
            <a:extLst>
              <a:ext uri="{FF2B5EF4-FFF2-40B4-BE49-F238E27FC236}">
                <a16:creationId xmlns:a16="http://schemas.microsoft.com/office/drawing/2014/main" id="{45708A55-21CC-5986-4A43-3B908C3CF08E}"/>
              </a:ext>
            </a:extLst>
          </p:cNvPr>
          <p:cNvGrpSpPr/>
          <p:nvPr/>
        </p:nvGrpSpPr>
        <p:grpSpPr>
          <a:xfrm>
            <a:off x="182099" y="931333"/>
            <a:ext cx="8792568" cy="5157438"/>
            <a:chOff x="660400" y="1130299"/>
            <a:chExt cx="10858502" cy="5003801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3AF3692-4C02-4418-7FFC-75B68294BE1C}"/>
                </a:ext>
              </a:extLst>
            </p:cNvPr>
            <p:cNvGrpSpPr/>
            <p:nvPr/>
          </p:nvGrpSpPr>
          <p:grpSpPr>
            <a:xfrm>
              <a:off x="660400" y="1829969"/>
              <a:ext cx="5342402" cy="4304131"/>
              <a:chOff x="155959" y="2131094"/>
              <a:chExt cx="3446547" cy="4304131"/>
            </a:xfrm>
          </p:grpSpPr>
          <p:sp>
            <p:nvSpPr>
              <p:cNvPr id="11" name="Number1">
                <a:extLst>
                  <a:ext uri="{FF2B5EF4-FFF2-40B4-BE49-F238E27FC236}">
                    <a16:creationId xmlns:a16="http://schemas.microsoft.com/office/drawing/2014/main" id="{73FE34AA-1E28-9D32-F585-DC016CDDC6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5959" y="2131094"/>
                <a:ext cx="423272" cy="6151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108000" tIns="108000" rIns="108000" bIns="10800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sz="2400" b="1" dirty="0">
                    <a:cs typeface="+mn-ea"/>
                    <a:sym typeface="+mn-lt"/>
                  </a:rPr>
                  <a:t>1</a:t>
                </a:r>
                <a:endParaRPr kumimoji="1" sz="2400" b="1" dirty="0">
                  <a:cs typeface="+mn-ea"/>
                  <a:sym typeface="+mn-lt"/>
                </a:endParaRPr>
              </a:p>
            </p:txBody>
          </p:sp>
          <p:sp>
            <p:nvSpPr>
              <p:cNvPr id="12" name="Bullet1">
                <a:extLst>
                  <a:ext uri="{FF2B5EF4-FFF2-40B4-BE49-F238E27FC236}">
                    <a16:creationId xmlns:a16="http://schemas.microsoft.com/office/drawing/2014/main" id="{78290161-F5EA-E640-7C46-4086522F6E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9232" y="2131094"/>
                <a:ext cx="3023274" cy="6151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操作细节回顾</a:t>
                </a:r>
                <a:endParaRPr lang="en-US" dirty="0"/>
              </a:p>
            </p:txBody>
          </p:sp>
          <p:sp>
            <p:nvSpPr>
              <p:cNvPr id="13" name="Text1">
                <a:extLst>
                  <a:ext uri="{FF2B5EF4-FFF2-40B4-BE49-F238E27FC236}">
                    <a16:creationId xmlns:a16="http://schemas.microsoft.com/office/drawing/2014/main" id="{9FF81028-5013-CBA9-9B5C-DB797E858D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5959" y="2788094"/>
                <a:ext cx="3446546" cy="36471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回顾从选择安装GHOST版本到完成备份的每个操作步骤，确保熟练掌握。</a:t>
                </a:r>
                <a:endParaRPr lang="en-US" dirty="0"/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585CE3A4-32C4-EF11-796B-CD2DD215445E}"/>
                </a:ext>
              </a:extLst>
            </p:cNvPr>
            <p:cNvGrpSpPr/>
            <p:nvPr/>
          </p:nvGrpSpPr>
          <p:grpSpPr>
            <a:xfrm>
              <a:off x="6176497" y="1829969"/>
              <a:ext cx="5342405" cy="4304130"/>
              <a:chOff x="155961" y="3548371"/>
              <a:chExt cx="3446549" cy="4304130"/>
            </a:xfrm>
          </p:grpSpPr>
          <p:sp>
            <p:nvSpPr>
              <p:cNvPr id="8" name="Number2">
                <a:extLst>
                  <a:ext uri="{FF2B5EF4-FFF2-40B4-BE49-F238E27FC236}">
                    <a16:creationId xmlns:a16="http://schemas.microsoft.com/office/drawing/2014/main" id="{B50A8263-5737-55F2-FC74-5F2C392B1D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5961" y="3548371"/>
                <a:ext cx="423272" cy="6151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108000" tIns="108000" rIns="108000" bIns="10800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sz="2400" b="1" dirty="0">
                    <a:cs typeface="+mn-ea"/>
                    <a:sym typeface="+mn-lt"/>
                  </a:rPr>
                  <a:t>2</a:t>
                </a:r>
                <a:endParaRPr kumimoji="1" sz="2400" b="1" dirty="0">
                  <a:cs typeface="+mn-ea"/>
                  <a:sym typeface="+mn-lt"/>
                </a:endParaRPr>
              </a:p>
            </p:txBody>
          </p:sp>
          <p:sp>
            <p:nvSpPr>
              <p:cNvPr id="9" name="Bullet2">
                <a:extLst>
                  <a:ext uri="{FF2B5EF4-FFF2-40B4-BE49-F238E27FC236}">
                    <a16:creationId xmlns:a16="http://schemas.microsoft.com/office/drawing/2014/main" id="{A51D8E78-8441-9D29-B3FB-44809E8942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9234" y="3548371"/>
                <a:ext cx="3023276" cy="6151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注意事项总结</a:t>
                </a:r>
                <a:endParaRPr lang="en-US" dirty="0"/>
              </a:p>
            </p:txBody>
          </p:sp>
          <p:sp>
            <p:nvSpPr>
              <p:cNvPr id="10" name="Text2">
                <a:extLst>
                  <a:ext uri="{FF2B5EF4-FFF2-40B4-BE49-F238E27FC236}">
                    <a16:creationId xmlns:a16="http://schemas.microsoft.com/office/drawing/2014/main" id="{90693D7E-7E24-9AAE-EA09-579433BFDE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5961" y="4205370"/>
                <a:ext cx="3446548" cy="36471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总结操作过程中需要注意的细节，如文件命名规范和压缩方式选择。</a:t>
                </a:r>
                <a:endParaRPr lang="en-US" dirty="0"/>
              </a:p>
            </p:txBody>
          </p:sp>
        </p:grpSp>
        <p:sp>
          <p:nvSpPr>
            <p:cNvPr id="7" name="Title">
              <a:extLst>
                <a:ext uri="{FF2B5EF4-FFF2-40B4-BE49-F238E27FC236}">
                  <a16:creationId xmlns:a16="http://schemas.microsoft.com/office/drawing/2014/main" id="{86796434-BC0C-2C9C-20CB-4EE7A2FFA04D}"/>
                </a:ext>
              </a:extLst>
            </p:cNvPr>
            <p:cNvSpPr txBox="1"/>
            <p:nvPr/>
          </p:nvSpPr>
          <p:spPr>
            <a:xfrm>
              <a:off x="660400" y="1130299"/>
              <a:ext cx="10858500" cy="54000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3765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lang="zh-CN" altLang="en-US" sz="2400" b="1" dirty="0">
                  <a:cs typeface="+mn-ea"/>
                  <a:sym typeface="+mn-lt"/>
                </a:rPr>
                <a:t>熟练掌握GHOST进行系统备份和恢复的详细操作步骤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7586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D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</a:t>
            </a:r>
            <a:endParaRPr lang="en-US" altLang="zh-CN" dirty="0"/>
          </a:p>
        </p:txBody>
      </p:sp>
      <p:sp>
        <p:nvSpPr>
          <p:cNvPr id="3" name="标题 4294967294"/>
          <p:cNvSpPr txBox="1">
            <a:spLocks/>
          </p:cNvSpPr>
          <p:nvPr/>
        </p:nvSpPr>
        <p:spPr>
          <a:xfrm>
            <a:off x="196166" y="170790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 smtClean="0"/>
              <a:t>数据备份重要性</a:t>
            </a:r>
            <a:endParaRPr lang="zh-CN" altLang="en-US" dirty="0"/>
          </a:p>
        </p:txBody>
      </p:sp>
      <p:grpSp>
        <p:nvGrpSpPr>
          <p:cNvPr id="4" name="020021b9-609d-4b1e-97e3-b4734c06527b.source.2.zh-Hans.pptx">
            <a:extLst>
              <a:ext uri="{FF2B5EF4-FFF2-40B4-BE49-F238E27FC236}">
                <a16:creationId xmlns:a16="http://schemas.microsoft.com/office/drawing/2014/main" id="{F7EEA925-3ECE-6BBD-6330-C944CB5CE7A3}"/>
              </a:ext>
            </a:extLst>
          </p:cNvPr>
          <p:cNvGrpSpPr/>
          <p:nvPr/>
        </p:nvGrpSpPr>
        <p:grpSpPr>
          <a:xfrm>
            <a:off x="0" y="1405467"/>
            <a:ext cx="9144000" cy="4580465"/>
            <a:chOff x="0" y="1587500"/>
            <a:chExt cx="11518898" cy="4212992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3EC2D59B-16C7-7AAB-E022-B92683C09285}"/>
                </a:ext>
              </a:extLst>
            </p:cNvPr>
            <p:cNvGrpSpPr/>
            <p:nvPr/>
          </p:nvGrpSpPr>
          <p:grpSpPr>
            <a:xfrm>
              <a:off x="0" y="1587500"/>
              <a:ext cx="5373270" cy="4212992"/>
              <a:chOff x="1079500" y="1587500"/>
              <a:chExt cx="5373270" cy="4212992"/>
            </a:xfrm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60A21B48-63A9-57E1-9DE6-D4F5C5BD509C}"/>
                  </a:ext>
                </a:extLst>
              </p:cNvPr>
              <p:cNvGrpSpPr/>
              <p:nvPr/>
            </p:nvGrpSpPr>
            <p:grpSpPr>
              <a:xfrm>
                <a:off x="1079500" y="1587500"/>
                <a:ext cx="5373270" cy="4212992"/>
                <a:chOff x="1079500" y="1587500"/>
                <a:chExt cx="5373270" cy="4212992"/>
              </a:xfrm>
            </p:grpSpPr>
            <p:sp>
              <p:nvSpPr>
                <p:cNvPr id="19" name="PictureMisc1">
                  <a:extLst>
                    <a:ext uri="{FF2B5EF4-FFF2-40B4-BE49-F238E27FC236}">
                      <a16:creationId xmlns:a16="http://schemas.microsoft.com/office/drawing/2014/main" id="{DE6A68E8-B03C-5557-22C7-16615E4DE56C}"/>
                    </a:ext>
                  </a:extLst>
                </p:cNvPr>
                <p:cNvSpPr/>
                <p:nvPr/>
              </p:nvSpPr>
              <p:spPr>
                <a:xfrm>
                  <a:off x="1079500" y="1587500"/>
                  <a:ext cx="5373270" cy="4212992"/>
                </a:xfrm>
                <a:prstGeom prst="homePlate">
                  <a:avLst>
                    <a:gd name="adj" fmla="val 26487"/>
                  </a:avLst>
                </a:prstGeom>
                <a:blipFill>
                  <a:blip r:embed="rId3"/>
                  <a:stretch>
                    <a:fillRect l="-19950" r="-19950"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0" name="箭头: 五边形 88">
                  <a:extLst>
                    <a:ext uri="{FF2B5EF4-FFF2-40B4-BE49-F238E27FC236}">
                      <a16:creationId xmlns:a16="http://schemas.microsoft.com/office/drawing/2014/main" id="{030C71B3-07AE-8811-E1A0-750F00189B13}"/>
                    </a:ext>
                  </a:extLst>
                </p:cNvPr>
                <p:cNvSpPr/>
                <p:nvPr/>
              </p:nvSpPr>
              <p:spPr>
                <a:xfrm>
                  <a:off x="2428712" y="1587500"/>
                  <a:ext cx="4024058" cy="4212992"/>
                </a:xfrm>
                <a:prstGeom prst="homePlate">
                  <a:avLst>
                    <a:gd name="adj" fmla="val 27592"/>
                  </a:avLst>
                </a:prstGeom>
                <a:solidFill>
                  <a:schemeClr val="accent1"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/>
                <a:p>
                  <a:endParaRPr dirty="0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7" name="IconMisc">
                <a:extLst>
                  <a:ext uri="{FF2B5EF4-FFF2-40B4-BE49-F238E27FC236}">
                    <a16:creationId xmlns:a16="http://schemas.microsoft.com/office/drawing/2014/main" id="{448689A5-C01E-B1E1-B4BA-233ADC1E4AF4}"/>
                  </a:ext>
                </a:extLst>
              </p:cNvPr>
              <p:cNvSpPr/>
              <p:nvPr/>
            </p:nvSpPr>
            <p:spPr bwMode="auto">
              <a:xfrm>
                <a:off x="5609140" y="3528640"/>
                <a:ext cx="442008" cy="330712"/>
              </a:xfrm>
              <a:custGeom>
                <a:avLst/>
                <a:gdLst>
                  <a:gd name="T0" fmla="*/ 828 w 1296"/>
                  <a:gd name="T1" fmla="*/ 522 h 972"/>
                  <a:gd name="T2" fmla="*/ 504 w 1296"/>
                  <a:gd name="T3" fmla="*/ 288 h 972"/>
                  <a:gd name="T4" fmla="*/ 445 w 1296"/>
                  <a:gd name="T5" fmla="*/ 648 h 972"/>
                  <a:gd name="T6" fmla="*/ 1175 w 1296"/>
                  <a:gd name="T7" fmla="*/ 0 h 972"/>
                  <a:gd name="T8" fmla="*/ 0 w 1296"/>
                  <a:gd name="T9" fmla="*/ 122 h 972"/>
                  <a:gd name="T10" fmla="*/ 121 w 1296"/>
                  <a:gd name="T11" fmla="*/ 972 h 972"/>
                  <a:gd name="T12" fmla="*/ 1296 w 1296"/>
                  <a:gd name="T13" fmla="*/ 850 h 972"/>
                  <a:gd name="T14" fmla="*/ 1175 w 1296"/>
                  <a:gd name="T15" fmla="*/ 0 h 972"/>
                  <a:gd name="T16" fmla="*/ 202 w 1296"/>
                  <a:gd name="T17" fmla="*/ 891 h 972"/>
                  <a:gd name="T18" fmla="*/ 81 w 1296"/>
                  <a:gd name="T19" fmla="*/ 850 h 972"/>
                  <a:gd name="T20" fmla="*/ 122 w 1296"/>
                  <a:gd name="T21" fmla="*/ 729 h 972"/>
                  <a:gd name="T22" fmla="*/ 243 w 1296"/>
                  <a:gd name="T23" fmla="*/ 770 h 972"/>
                  <a:gd name="T24" fmla="*/ 243 w 1296"/>
                  <a:gd name="T25" fmla="*/ 526 h 972"/>
                  <a:gd name="T26" fmla="*/ 122 w 1296"/>
                  <a:gd name="T27" fmla="*/ 567 h 972"/>
                  <a:gd name="T28" fmla="*/ 81 w 1296"/>
                  <a:gd name="T29" fmla="*/ 446 h 972"/>
                  <a:gd name="T30" fmla="*/ 202 w 1296"/>
                  <a:gd name="T31" fmla="*/ 405 h 972"/>
                  <a:gd name="T32" fmla="*/ 243 w 1296"/>
                  <a:gd name="T33" fmla="*/ 526 h 972"/>
                  <a:gd name="T34" fmla="*/ 202 w 1296"/>
                  <a:gd name="T35" fmla="*/ 243 h 972"/>
                  <a:gd name="T36" fmla="*/ 81 w 1296"/>
                  <a:gd name="T37" fmla="*/ 202 h 972"/>
                  <a:gd name="T38" fmla="*/ 122 w 1296"/>
                  <a:gd name="T39" fmla="*/ 81 h 972"/>
                  <a:gd name="T40" fmla="*/ 243 w 1296"/>
                  <a:gd name="T41" fmla="*/ 122 h 972"/>
                  <a:gd name="T42" fmla="*/ 972 w 1296"/>
                  <a:gd name="T43" fmla="*/ 891 h 972"/>
                  <a:gd name="T44" fmla="*/ 324 w 1296"/>
                  <a:gd name="T45" fmla="*/ 81 h 972"/>
                  <a:gd name="T46" fmla="*/ 972 w 1296"/>
                  <a:gd name="T47" fmla="*/ 891 h 972"/>
                  <a:gd name="T48" fmla="*/ 1174 w 1296"/>
                  <a:gd name="T49" fmla="*/ 891 h 972"/>
                  <a:gd name="T50" fmla="*/ 1053 w 1296"/>
                  <a:gd name="T51" fmla="*/ 850 h 972"/>
                  <a:gd name="T52" fmla="*/ 1094 w 1296"/>
                  <a:gd name="T53" fmla="*/ 729 h 972"/>
                  <a:gd name="T54" fmla="*/ 1215 w 1296"/>
                  <a:gd name="T55" fmla="*/ 770 h 972"/>
                  <a:gd name="T56" fmla="*/ 1215 w 1296"/>
                  <a:gd name="T57" fmla="*/ 526 h 972"/>
                  <a:gd name="T58" fmla="*/ 1094 w 1296"/>
                  <a:gd name="T59" fmla="*/ 567 h 972"/>
                  <a:gd name="T60" fmla="*/ 1053 w 1296"/>
                  <a:gd name="T61" fmla="*/ 446 h 972"/>
                  <a:gd name="T62" fmla="*/ 1174 w 1296"/>
                  <a:gd name="T63" fmla="*/ 405 h 972"/>
                  <a:gd name="T64" fmla="*/ 1215 w 1296"/>
                  <a:gd name="T65" fmla="*/ 526 h 972"/>
                  <a:gd name="T66" fmla="*/ 1174 w 1296"/>
                  <a:gd name="T67" fmla="*/ 243 h 972"/>
                  <a:gd name="T68" fmla="*/ 1053 w 1296"/>
                  <a:gd name="T69" fmla="*/ 202 h 972"/>
                  <a:gd name="T70" fmla="*/ 1094 w 1296"/>
                  <a:gd name="T71" fmla="*/ 81 h 972"/>
                  <a:gd name="T72" fmla="*/ 1215 w 1296"/>
                  <a:gd name="T73" fmla="*/ 122 h 9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96" h="972">
                    <a:moveTo>
                      <a:pt x="504" y="684"/>
                    </a:moveTo>
                    <a:cubicBezTo>
                      <a:pt x="828" y="522"/>
                      <a:pt x="828" y="522"/>
                      <a:pt x="828" y="522"/>
                    </a:cubicBezTo>
                    <a:cubicBezTo>
                      <a:pt x="858" y="507"/>
                      <a:pt x="858" y="465"/>
                      <a:pt x="828" y="450"/>
                    </a:cubicBezTo>
                    <a:cubicBezTo>
                      <a:pt x="504" y="288"/>
                      <a:pt x="504" y="288"/>
                      <a:pt x="504" y="288"/>
                    </a:cubicBezTo>
                    <a:cubicBezTo>
                      <a:pt x="477" y="274"/>
                      <a:pt x="445" y="294"/>
                      <a:pt x="445" y="324"/>
                    </a:cubicBezTo>
                    <a:cubicBezTo>
                      <a:pt x="445" y="648"/>
                      <a:pt x="445" y="648"/>
                      <a:pt x="445" y="648"/>
                    </a:cubicBezTo>
                    <a:cubicBezTo>
                      <a:pt x="445" y="678"/>
                      <a:pt x="477" y="698"/>
                      <a:pt x="504" y="684"/>
                    </a:cubicBezTo>
                    <a:close/>
                    <a:moveTo>
                      <a:pt x="1175" y="0"/>
                    </a:moveTo>
                    <a:cubicBezTo>
                      <a:pt x="121" y="0"/>
                      <a:pt x="121" y="0"/>
                      <a:pt x="121" y="0"/>
                    </a:cubicBezTo>
                    <a:cubicBezTo>
                      <a:pt x="54" y="0"/>
                      <a:pt x="0" y="55"/>
                      <a:pt x="0" y="122"/>
                    </a:cubicBezTo>
                    <a:cubicBezTo>
                      <a:pt x="0" y="850"/>
                      <a:pt x="0" y="850"/>
                      <a:pt x="0" y="850"/>
                    </a:cubicBezTo>
                    <a:cubicBezTo>
                      <a:pt x="0" y="917"/>
                      <a:pt x="54" y="972"/>
                      <a:pt x="121" y="972"/>
                    </a:cubicBezTo>
                    <a:cubicBezTo>
                      <a:pt x="1175" y="972"/>
                      <a:pt x="1175" y="972"/>
                      <a:pt x="1175" y="972"/>
                    </a:cubicBezTo>
                    <a:cubicBezTo>
                      <a:pt x="1242" y="972"/>
                      <a:pt x="1296" y="917"/>
                      <a:pt x="1296" y="850"/>
                    </a:cubicBezTo>
                    <a:cubicBezTo>
                      <a:pt x="1296" y="122"/>
                      <a:pt x="1296" y="122"/>
                      <a:pt x="1296" y="122"/>
                    </a:cubicBezTo>
                    <a:cubicBezTo>
                      <a:pt x="1296" y="55"/>
                      <a:pt x="1242" y="0"/>
                      <a:pt x="1175" y="0"/>
                    </a:cubicBezTo>
                    <a:close/>
                    <a:moveTo>
                      <a:pt x="243" y="850"/>
                    </a:moveTo>
                    <a:cubicBezTo>
                      <a:pt x="243" y="873"/>
                      <a:pt x="226" y="891"/>
                      <a:pt x="202" y="891"/>
                    </a:cubicBezTo>
                    <a:cubicBezTo>
                      <a:pt x="122" y="891"/>
                      <a:pt x="122" y="891"/>
                      <a:pt x="122" y="891"/>
                    </a:cubicBezTo>
                    <a:cubicBezTo>
                      <a:pt x="99" y="891"/>
                      <a:pt x="81" y="874"/>
                      <a:pt x="81" y="850"/>
                    </a:cubicBezTo>
                    <a:cubicBezTo>
                      <a:pt x="81" y="770"/>
                      <a:pt x="81" y="770"/>
                      <a:pt x="81" y="770"/>
                    </a:cubicBezTo>
                    <a:cubicBezTo>
                      <a:pt x="81" y="747"/>
                      <a:pt x="98" y="729"/>
                      <a:pt x="122" y="729"/>
                    </a:cubicBezTo>
                    <a:cubicBezTo>
                      <a:pt x="202" y="729"/>
                      <a:pt x="202" y="729"/>
                      <a:pt x="202" y="729"/>
                    </a:cubicBezTo>
                    <a:cubicBezTo>
                      <a:pt x="225" y="729"/>
                      <a:pt x="243" y="746"/>
                      <a:pt x="243" y="770"/>
                    </a:cubicBezTo>
                    <a:cubicBezTo>
                      <a:pt x="243" y="850"/>
                      <a:pt x="243" y="850"/>
                      <a:pt x="243" y="850"/>
                    </a:cubicBezTo>
                    <a:close/>
                    <a:moveTo>
                      <a:pt x="243" y="526"/>
                    </a:moveTo>
                    <a:cubicBezTo>
                      <a:pt x="243" y="549"/>
                      <a:pt x="226" y="567"/>
                      <a:pt x="202" y="567"/>
                    </a:cubicBezTo>
                    <a:cubicBezTo>
                      <a:pt x="122" y="567"/>
                      <a:pt x="122" y="567"/>
                      <a:pt x="122" y="567"/>
                    </a:cubicBezTo>
                    <a:cubicBezTo>
                      <a:pt x="99" y="567"/>
                      <a:pt x="81" y="550"/>
                      <a:pt x="81" y="526"/>
                    </a:cubicBezTo>
                    <a:cubicBezTo>
                      <a:pt x="81" y="446"/>
                      <a:pt x="81" y="446"/>
                      <a:pt x="81" y="446"/>
                    </a:cubicBezTo>
                    <a:cubicBezTo>
                      <a:pt x="81" y="423"/>
                      <a:pt x="98" y="405"/>
                      <a:pt x="122" y="405"/>
                    </a:cubicBezTo>
                    <a:cubicBezTo>
                      <a:pt x="202" y="405"/>
                      <a:pt x="202" y="405"/>
                      <a:pt x="202" y="405"/>
                    </a:cubicBezTo>
                    <a:cubicBezTo>
                      <a:pt x="225" y="405"/>
                      <a:pt x="243" y="422"/>
                      <a:pt x="243" y="446"/>
                    </a:cubicBezTo>
                    <a:cubicBezTo>
                      <a:pt x="243" y="526"/>
                      <a:pt x="243" y="526"/>
                      <a:pt x="243" y="526"/>
                    </a:cubicBezTo>
                    <a:close/>
                    <a:moveTo>
                      <a:pt x="243" y="202"/>
                    </a:moveTo>
                    <a:cubicBezTo>
                      <a:pt x="243" y="225"/>
                      <a:pt x="226" y="243"/>
                      <a:pt x="202" y="243"/>
                    </a:cubicBezTo>
                    <a:cubicBezTo>
                      <a:pt x="122" y="243"/>
                      <a:pt x="122" y="243"/>
                      <a:pt x="122" y="243"/>
                    </a:cubicBezTo>
                    <a:cubicBezTo>
                      <a:pt x="99" y="243"/>
                      <a:pt x="81" y="226"/>
                      <a:pt x="81" y="202"/>
                    </a:cubicBezTo>
                    <a:cubicBezTo>
                      <a:pt x="81" y="122"/>
                      <a:pt x="81" y="122"/>
                      <a:pt x="81" y="122"/>
                    </a:cubicBezTo>
                    <a:cubicBezTo>
                      <a:pt x="81" y="99"/>
                      <a:pt x="98" y="81"/>
                      <a:pt x="122" y="81"/>
                    </a:cubicBezTo>
                    <a:cubicBezTo>
                      <a:pt x="202" y="81"/>
                      <a:pt x="202" y="81"/>
                      <a:pt x="202" y="81"/>
                    </a:cubicBezTo>
                    <a:cubicBezTo>
                      <a:pt x="225" y="81"/>
                      <a:pt x="243" y="98"/>
                      <a:pt x="243" y="122"/>
                    </a:cubicBezTo>
                    <a:cubicBezTo>
                      <a:pt x="243" y="202"/>
                      <a:pt x="243" y="202"/>
                      <a:pt x="243" y="202"/>
                    </a:cubicBezTo>
                    <a:close/>
                    <a:moveTo>
                      <a:pt x="972" y="891"/>
                    </a:moveTo>
                    <a:cubicBezTo>
                      <a:pt x="324" y="891"/>
                      <a:pt x="324" y="891"/>
                      <a:pt x="324" y="891"/>
                    </a:cubicBezTo>
                    <a:cubicBezTo>
                      <a:pt x="324" y="81"/>
                      <a:pt x="324" y="81"/>
                      <a:pt x="324" y="81"/>
                    </a:cubicBezTo>
                    <a:cubicBezTo>
                      <a:pt x="972" y="81"/>
                      <a:pt x="972" y="81"/>
                      <a:pt x="972" y="81"/>
                    </a:cubicBezTo>
                    <a:cubicBezTo>
                      <a:pt x="972" y="891"/>
                      <a:pt x="972" y="891"/>
                      <a:pt x="972" y="891"/>
                    </a:cubicBezTo>
                    <a:close/>
                    <a:moveTo>
                      <a:pt x="1215" y="850"/>
                    </a:moveTo>
                    <a:cubicBezTo>
                      <a:pt x="1215" y="873"/>
                      <a:pt x="1198" y="891"/>
                      <a:pt x="1174" y="891"/>
                    </a:cubicBezTo>
                    <a:cubicBezTo>
                      <a:pt x="1094" y="891"/>
                      <a:pt x="1094" y="891"/>
                      <a:pt x="1094" y="891"/>
                    </a:cubicBezTo>
                    <a:cubicBezTo>
                      <a:pt x="1071" y="891"/>
                      <a:pt x="1053" y="874"/>
                      <a:pt x="1053" y="850"/>
                    </a:cubicBezTo>
                    <a:cubicBezTo>
                      <a:pt x="1053" y="770"/>
                      <a:pt x="1053" y="770"/>
                      <a:pt x="1053" y="770"/>
                    </a:cubicBezTo>
                    <a:cubicBezTo>
                      <a:pt x="1053" y="747"/>
                      <a:pt x="1070" y="729"/>
                      <a:pt x="1094" y="729"/>
                    </a:cubicBezTo>
                    <a:cubicBezTo>
                      <a:pt x="1174" y="729"/>
                      <a:pt x="1174" y="729"/>
                      <a:pt x="1174" y="729"/>
                    </a:cubicBezTo>
                    <a:cubicBezTo>
                      <a:pt x="1197" y="729"/>
                      <a:pt x="1215" y="746"/>
                      <a:pt x="1215" y="770"/>
                    </a:cubicBezTo>
                    <a:cubicBezTo>
                      <a:pt x="1215" y="850"/>
                      <a:pt x="1215" y="850"/>
                      <a:pt x="1215" y="850"/>
                    </a:cubicBezTo>
                    <a:close/>
                    <a:moveTo>
                      <a:pt x="1215" y="526"/>
                    </a:moveTo>
                    <a:cubicBezTo>
                      <a:pt x="1215" y="549"/>
                      <a:pt x="1198" y="567"/>
                      <a:pt x="1174" y="567"/>
                    </a:cubicBezTo>
                    <a:cubicBezTo>
                      <a:pt x="1094" y="567"/>
                      <a:pt x="1094" y="567"/>
                      <a:pt x="1094" y="567"/>
                    </a:cubicBezTo>
                    <a:cubicBezTo>
                      <a:pt x="1071" y="567"/>
                      <a:pt x="1053" y="550"/>
                      <a:pt x="1053" y="526"/>
                    </a:cubicBezTo>
                    <a:cubicBezTo>
                      <a:pt x="1053" y="446"/>
                      <a:pt x="1053" y="446"/>
                      <a:pt x="1053" y="446"/>
                    </a:cubicBezTo>
                    <a:cubicBezTo>
                      <a:pt x="1053" y="423"/>
                      <a:pt x="1070" y="405"/>
                      <a:pt x="1094" y="405"/>
                    </a:cubicBezTo>
                    <a:cubicBezTo>
                      <a:pt x="1174" y="405"/>
                      <a:pt x="1174" y="405"/>
                      <a:pt x="1174" y="405"/>
                    </a:cubicBezTo>
                    <a:cubicBezTo>
                      <a:pt x="1197" y="405"/>
                      <a:pt x="1215" y="422"/>
                      <a:pt x="1215" y="446"/>
                    </a:cubicBezTo>
                    <a:cubicBezTo>
                      <a:pt x="1215" y="526"/>
                      <a:pt x="1215" y="526"/>
                      <a:pt x="1215" y="526"/>
                    </a:cubicBezTo>
                    <a:close/>
                    <a:moveTo>
                      <a:pt x="1215" y="202"/>
                    </a:moveTo>
                    <a:cubicBezTo>
                      <a:pt x="1215" y="225"/>
                      <a:pt x="1198" y="243"/>
                      <a:pt x="1174" y="243"/>
                    </a:cubicBezTo>
                    <a:cubicBezTo>
                      <a:pt x="1094" y="243"/>
                      <a:pt x="1094" y="243"/>
                      <a:pt x="1094" y="243"/>
                    </a:cubicBezTo>
                    <a:cubicBezTo>
                      <a:pt x="1071" y="243"/>
                      <a:pt x="1053" y="226"/>
                      <a:pt x="1053" y="202"/>
                    </a:cubicBezTo>
                    <a:cubicBezTo>
                      <a:pt x="1053" y="122"/>
                      <a:pt x="1053" y="122"/>
                      <a:pt x="1053" y="122"/>
                    </a:cubicBezTo>
                    <a:cubicBezTo>
                      <a:pt x="1053" y="99"/>
                      <a:pt x="1070" y="81"/>
                      <a:pt x="1094" y="81"/>
                    </a:cubicBezTo>
                    <a:cubicBezTo>
                      <a:pt x="1174" y="81"/>
                      <a:pt x="1174" y="81"/>
                      <a:pt x="1174" y="81"/>
                    </a:cubicBezTo>
                    <a:cubicBezTo>
                      <a:pt x="1197" y="81"/>
                      <a:pt x="1215" y="98"/>
                      <a:pt x="1215" y="122"/>
                    </a:cubicBezTo>
                    <a:cubicBezTo>
                      <a:pt x="1215" y="202"/>
                      <a:pt x="1215" y="202"/>
                      <a:pt x="1215" y="20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  <p:sp>
            <p:nvSpPr>
              <p:cNvPr id="18" name="Title">
                <a:extLst>
                  <a:ext uri="{FF2B5EF4-FFF2-40B4-BE49-F238E27FC236}">
                    <a16:creationId xmlns:a16="http://schemas.microsoft.com/office/drawing/2014/main" id="{B9053882-37C8-03B9-4203-2003846E594F}"/>
                  </a:ext>
                </a:extLst>
              </p:cNvPr>
              <p:cNvSpPr txBox="1"/>
              <p:nvPr/>
            </p:nvSpPr>
            <p:spPr>
              <a:xfrm>
                <a:off x="2667000" y="2314996"/>
                <a:ext cx="2897560" cy="275800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r>
                  <a:rPr lang="zh-CN" altLang="en-US" sz="2400" b="1" dirty="0">
                    <a:solidFill>
                      <a:srgbClr val="FFFFFF"/>
                    </a:solidFill>
                    <a:cs typeface="+mn-ea"/>
                    <a:sym typeface="+mn-lt"/>
                  </a:rPr>
                  <a:t>通过实际操作，深刻体会数据备份的重要性</a:t>
                </a:r>
                <a:endParaRPr lang="en-US" dirty="0"/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4400EF6-701D-05A3-9D2C-3CB94562F3E7}"/>
                </a:ext>
              </a:extLst>
            </p:cNvPr>
            <p:cNvGrpSpPr/>
            <p:nvPr/>
          </p:nvGrpSpPr>
          <p:grpSpPr>
            <a:xfrm>
              <a:off x="5417850" y="1899567"/>
              <a:ext cx="6101048" cy="3802732"/>
              <a:chOff x="5417850" y="1899567"/>
              <a:chExt cx="6101048" cy="3802732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66839388-1423-75EE-09A2-376D7C5713AA}"/>
                  </a:ext>
                </a:extLst>
              </p:cNvPr>
              <p:cNvGrpSpPr/>
              <p:nvPr/>
            </p:nvGrpSpPr>
            <p:grpSpPr>
              <a:xfrm>
                <a:off x="5417850" y="1899567"/>
                <a:ext cx="6101048" cy="1586997"/>
                <a:chOff x="5417850" y="1172069"/>
                <a:chExt cx="6101048" cy="1586997"/>
              </a:xfrm>
            </p:grpSpPr>
            <p:sp>
              <p:nvSpPr>
                <p:cNvPr id="13" name="Point1">
                  <a:extLst>
                    <a:ext uri="{FF2B5EF4-FFF2-40B4-BE49-F238E27FC236}">
                      <a16:creationId xmlns:a16="http://schemas.microsoft.com/office/drawing/2014/main" id="{AAB5AC8A-95F7-A470-FF89-C3CB466586F1}"/>
                    </a:ext>
                  </a:extLst>
                </p:cNvPr>
                <p:cNvSpPr/>
                <p:nvPr/>
              </p:nvSpPr>
              <p:spPr bwMode="auto">
                <a:xfrm flipH="1">
                  <a:off x="5417850" y="1315716"/>
                  <a:ext cx="129250" cy="129252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noFill/>
                  <a:round/>
                </a:ln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4" name="Text1">
                  <a:extLst>
                    <a:ext uri="{FF2B5EF4-FFF2-40B4-BE49-F238E27FC236}">
                      <a16:creationId xmlns:a16="http://schemas.microsoft.com/office/drawing/2014/main" id="{81124B91-0251-6A87-107F-A068A125809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571958" y="1548653"/>
                  <a:ext cx="5946940" cy="1210413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cs typeface="+mn-ea"/>
                      <a:sym typeface="+mn-lt"/>
                    </a:rPr>
                    <a:t>定期进行系统备份能够有效防范潜在风险，避免因系统故障或数据丢失造成的损失。</a:t>
                  </a:r>
                  <a:endParaRPr lang="en-US" dirty="0"/>
                </a:p>
              </p:txBody>
            </p:sp>
            <p:sp>
              <p:nvSpPr>
                <p:cNvPr id="15" name="Bullet1">
                  <a:extLst>
                    <a:ext uri="{FF2B5EF4-FFF2-40B4-BE49-F238E27FC236}">
                      <a16:creationId xmlns:a16="http://schemas.microsoft.com/office/drawing/2014/main" id="{D6D3A3DA-0AD8-722F-1539-A0BE2E86633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571958" y="1172069"/>
                  <a:ext cx="5946940" cy="37658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b" anchorCtr="0">
                  <a:normAutofit/>
                </a:bodyPr>
                <a:lstStyle/>
                <a:p>
                  <a:r>
                    <a:rPr lang="zh-CN" altLang="en-US" b="1" dirty="0">
                      <a:cs typeface="+mn-ea"/>
                      <a:sym typeface="+mn-lt"/>
                    </a:rPr>
                    <a:t>防范潜在风险</a:t>
                  </a:r>
                  <a:endParaRPr lang="en-US" dirty="0"/>
                </a:p>
              </p:txBody>
            </p:sp>
          </p:grp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216EF448-49E9-F063-BA14-A53893E0968B}"/>
                  </a:ext>
                </a:extLst>
              </p:cNvPr>
              <p:cNvGrpSpPr/>
              <p:nvPr/>
            </p:nvGrpSpPr>
            <p:grpSpPr>
              <a:xfrm>
                <a:off x="5417850" y="4115302"/>
                <a:ext cx="6101048" cy="1586997"/>
                <a:chOff x="5417850" y="2018899"/>
                <a:chExt cx="6101048" cy="1586997"/>
              </a:xfrm>
            </p:grpSpPr>
            <p:sp>
              <p:nvSpPr>
                <p:cNvPr id="10" name="Point2">
                  <a:extLst>
                    <a:ext uri="{FF2B5EF4-FFF2-40B4-BE49-F238E27FC236}">
                      <a16:creationId xmlns:a16="http://schemas.microsoft.com/office/drawing/2014/main" id="{DE03236E-C9C4-F8FD-4338-B997DEE58FA8}"/>
                    </a:ext>
                  </a:extLst>
                </p:cNvPr>
                <p:cNvSpPr/>
                <p:nvPr/>
              </p:nvSpPr>
              <p:spPr bwMode="auto">
                <a:xfrm flipH="1">
                  <a:off x="5417850" y="2153576"/>
                  <a:ext cx="129250" cy="129252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noFill/>
                  <a:round/>
                </a:ln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" name="Text2">
                  <a:extLst>
                    <a:ext uri="{FF2B5EF4-FFF2-40B4-BE49-F238E27FC236}">
                      <a16:creationId xmlns:a16="http://schemas.microsoft.com/office/drawing/2014/main" id="{A5EA8C3B-B4B0-4D5D-5D13-00CCE21C9A3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571958" y="2395483"/>
                  <a:ext cx="5946940" cy="1210413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cs typeface="+mn-ea"/>
                      <a:sym typeface="+mn-lt"/>
                    </a:rPr>
                    <a:t>验证了GHOST在不同情况下快速恢复系统的能力，提升系统维护效率，成为系统管理的重要工具。</a:t>
                  </a:r>
                  <a:endParaRPr lang="en-US" dirty="0"/>
                </a:p>
              </p:txBody>
            </p:sp>
            <p:sp>
              <p:nvSpPr>
                <p:cNvPr id="12" name="Bullet2">
                  <a:extLst>
                    <a:ext uri="{FF2B5EF4-FFF2-40B4-BE49-F238E27FC236}">
                      <a16:creationId xmlns:a16="http://schemas.microsoft.com/office/drawing/2014/main" id="{CBCE3BE2-B1B7-57ED-87D9-00DE6485259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571958" y="2018899"/>
                  <a:ext cx="5946940" cy="37658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b" anchorCtr="0">
                  <a:normAutofit/>
                </a:bodyPr>
                <a:lstStyle/>
                <a:p>
                  <a:r>
                    <a:rPr lang="zh-CN" altLang="en-US" b="1" dirty="0">
                      <a:cs typeface="+mn-ea"/>
                      <a:sym typeface="+mn-lt"/>
                    </a:rPr>
                    <a:t>提升维护效率</a:t>
                  </a:r>
                  <a:endParaRPr lang="en-US" dirty="0"/>
                </a:p>
              </p:txBody>
            </p:sp>
          </p:grp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AC4DBF8D-1362-1FA4-B9BA-A657476AA0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71958" y="3632200"/>
                <a:ext cx="5946940" cy="0"/>
              </a:xfrm>
              <a:prstGeom prst="line">
                <a:avLst/>
              </a:prstGeom>
              <a:ln w="6350">
                <a:solidFill>
                  <a:schemeClr val="tx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6083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6092b9c0-fa8d-4b9b-a1a7-759361ff0b3d.source.4.zh-Hans.pptx">
            <a:extLst>
              <a:ext uri="{FF2B5EF4-FFF2-40B4-BE49-F238E27FC236}">
                <a16:creationId xmlns:a16="http://schemas.microsoft.com/office/drawing/2014/main" id="{B9A6D6F2-67AB-1AE5-E86F-84A85C7BF32E}"/>
              </a:ext>
            </a:extLst>
          </p:cNvPr>
          <p:cNvGrpSpPr/>
          <p:nvPr/>
        </p:nvGrpSpPr>
        <p:grpSpPr>
          <a:xfrm>
            <a:off x="0" y="681644"/>
            <a:ext cx="9144000" cy="6176356"/>
            <a:chOff x="0" y="0"/>
            <a:chExt cx="11520488" cy="685800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3468C95-E4DB-A927-6E16-47ECEE50E343}"/>
                </a:ext>
              </a:extLst>
            </p:cNvPr>
            <p:cNvSpPr/>
            <p:nvPr/>
          </p:nvSpPr>
          <p:spPr>
            <a:xfrm>
              <a:off x="0" y="0"/>
              <a:ext cx="4566390" cy="6858000"/>
            </a:xfrm>
            <a:prstGeom prst="rect">
              <a:avLst/>
            </a:prstGeom>
            <a:solidFill>
              <a:schemeClr val="tx2">
                <a:alpha val="1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Title">
              <a:extLst>
                <a:ext uri="{FF2B5EF4-FFF2-40B4-BE49-F238E27FC236}">
                  <a16:creationId xmlns:a16="http://schemas.microsoft.com/office/drawing/2014/main" id="{96A055B9-F43E-862E-2F57-A1BA6BBE8BA8}"/>
                </a:ext>
              </a:extLst>
            </p:cNvPr>
            <p:cNvSpPr txBox="1"/>
            <p:nvPr/>
          </p:nvSpPr>
          <p:spPr>
            <a:xfrm>
              <a:off x="725569" y="1859785"/>
              <a:ext cx="3433200" cy="878537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目录</a:t>
              </a:r>
              <a:endParaRPr lang="en-US" dirty="0"/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39D1AB11-BDE3-F3D1-165D-43C9D861C9AB}"/>
                </a:ext>
              </a:extLst>
            </p:cNvPr>
            <p:cNvCxnSpPr/>
            <p:nvPr/>
          </p:nvCxnSpPr>
          <p:spPr>
            <a:xfrm>
              <a:off x="660400" y="1859784"/>
              <a:ext cx="3563539" cy="0"/>
            </a:xfrm>
            <a:prstGeom prst="line">
              <a:avLst/>
            </a:prstGeom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339A8CBA-C506-66C6-58E9-51FA3D5F64A8}"/>
                </a:ext>
              </a:extLst>
            </p:cNvPr>
            <p:cNvCxnSpPr/>
            <p:nvPr/>
          </p:nvCxnSpPr>
          <p:spPr>
            <a:xfrm>
              <a:off x="660400" y="2738322"/>
              <a:ext cx="3563539" cy="0"/>
            </a:xfrm>
            <a:prstGeom prst="line">
              <a:avLst/>
            </a:prstGeom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A2B0C81E-2D20-6E07-F45B-4B2979277587}"/>
                </a:ext>
              </a:extLst>
            </p:cNvPr>
            <p:cNvCxnSpPr/>
            <p:nvPr/>
          </p:nvCxnSpPr>
          <p:spPr>
            <a:xfrm>
              <a:off x="5497620" y="1859783"/>
              <a:ext cx="6022868" cy="0"/>
            </a:xfrm>
            <a:prstGeom prst="line">
              <a:avLst/>
            </a:prstGeom>
            <a:ln w="3175" cap="rnd">
              <a:solidFill>
                <a:schemeClr val="tx2">
                  <a:alpha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ACA99C18-E2E6-3003-351A-3B4CB948CF93}"/>
                </a:ext>
              </a:extLst>
            </p:cNvPr>
            <p:cNvCxnSpPr/>
            <p:nvPr/>
          </p:nvCxnSpPr>
          <p:spPr>
            <a:xfrm>
              <a:off x="5497620" y="2738321"/>
              <a:ext cx="6022868" cy="0"/>
            </a:xfrm>
            <a:prstGeom prst="line">
              <a:avLst/>
            </a:prstGeom>
            <a:ln w="3175" cap="rnd">
              <a:solidFill>
                <a:schemeClr val="tx2">
                  <a:alpha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2AF6D8A7-3201-31EB-9F17-92A7B8CF39D8}"/>
                </a:ext>
              </a:extLst>
            </p:cNvPr>
            <p:cNvCxnSpPr/>
            <p:nvPr/>
          </p:nvCxnSpPr>
          <p:spPr>
            <a:xfrm>
              <a:off x="5497620" y="3616859"/>
              <a:ext cx="6022868" cy="0"/>
            </a:xfrm>
            <a:prstGeom prst="line">
              <a:avLst/>
            </a:prstGeom>
            <a:ln w="3175" cap="rnd">
              <a:solidFill>
                <a:schemeClr val="tx2">
                  <a:alpha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5A7D9253-241A-6026-27AD-3CA533AFF69F}"/>
                </a:ext>
              </a:extLst>
            </p:cNvPr>
            <p:cNvCxnSpPr/>
            <p:nvPr/>
          </p:nvCxnSpPr>
          <p:spPr>
            <a:xfrm>
              <a:off x="5497620" y="4495397"/>
              <a:ext cx="6022868" cy="0"/>
            </a:xfrm>
            <a:prstGeom prst="line">
              <a:avLst/>
            </a:prstGeom>
            <a:ln w="3175" cap="rnd">
              <a:solidFill>
                <a:schemeClr val="tx2">
                  <a:alpha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7F014798-1C41-0A90-AB42-010FC4EE2C4A}"/>
                </a:ext>
              </a:extLst>
            </p:cNvPr>
            <p:cNvGrpSpPr/>
            <p:nvPr/>
          </p:nvGrpSpPr>
          <p:grpSpPr>
            <a:xfrm>
              <a:off x="5497620" y="1184782"/>
              <a:ext cx="6022868" cy="556625"/>
              <a:chOff x="5497620" y="1184782"/>
              <a:chExt cx="6022868" cy="556625"/>
            </a:xfrm>
          </p:grpSpPr>
          <p:sp>
            <p:nvSpPr>
              <p:cNvPr id="23" name="Bullet1">
                <a:extLst>
                  <a:ext uri="{FF2B5EF4-FFF2-40B4-BE49-F238E27FC236}">
                    <a16:creationId xmlns:a16="http://schemas.microsoft.com/office/drawing/2014/main" id="{42D628FE-E131-0942-3A49-F2919CF52545}"/>
                  </a:ext>
                </a:extLst>
              </p:cNvPr>
              <p:cNvSpPr/>
              <p:nvPr/>
            </p:nvSpPr>
            <p:spPr bwMode="auto">
              <a:xfrm>
                <a:off x="5963180" y="1218941"/>
                <a:ext cx="5557308" cy="488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b="1" dirty="0"/>
                  <a:t>实验目的</a:t>
                </a:r>
                <a:endParaRPr lang="en-US" dirty="0"/>
              </a:p>
            </p:txBody>
          </p:sp>
          <p:sp>
            <p:nvSpPr>
              <p:cNvPr id="24" name="Number1">
                <a:extLst>
                  <a:ext uri="{FF2B5EF4-FFF2-40B4-BE49-F238E27FC236}">
                    <a16:creationId xmlns:a16="http://schemas.microsoft.com/office/drawing/2014/main" id="{E60AEFB2-D34E-5C2B-CA7B-5DF2BA0E80E7}"/>
                  </a:ext>
                </a:extLst>
              </p:cNvPr>
              <p:cNvSpPr/>
              <p:nvPr/>
            </p:nvSpPr>
            <p:spPr bwMode="auto">
              <a:xfrm>
                <a:off x="5497620" y="1184782"/>
                <a:ext cx="465560" cy="5566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1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altLang="zh-CN" sz="2400" b="1" dirty="0"/>
                  <a:t>1</a:t>
                </a: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A3F03678-CD3B-7FCE-EA33-CF4067290893}"/>
                </a:ext>
              </a:extLst>
            </p:cNvPr>
            <p:cNvGrpSpPr/>
            <p:nvPr/>
          </p:nvGrpSpPr>
          <p:grpSpPr>
            <a:xfrm>
              <a:off x="5497620" y="2063320"/>
              <a:ext cx="6022868" cy="556625"/>
              <a:chOff x="5497620" y="2063320"/>
              <a:chExt cx="6022868" cy="556625"/>
            </a:xfrm>
          </p:grpSpPr>
          <p:sp>
            <p:nvSpPr>
              <p:cNvPr id="21" name="Bullet2">
                <a:extLst>
                  <a:ext uri="{FF2B5EF4-FFF2-40B4-BE49-F238E27FC236}">
                    <a16:creationId xmlns:a16="http://schemas.microsoft.com/office/drawing/2014/main" id="{DC8E56DA-0F10-B3B3-7BB6-386358AA4813}"/>
                  </a:ext>
                </a:extLst>
              </p:cNvPr>
              <p:cNvSpPr/>
              <p:nvPr/>
            </p:nvSpPr>
            <p:spPr bwMode="auto">
              <a:xfrm>
                <a:off x="5963180" y="2097479"/>
                <a:ext cx="5557308" cy="488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b="1" dirty="0"/>
                  <a:t>实验步骤</a:t>
                </a:r>
                <a:endParaRPr lang="en-US" dirty="0"/>
              </a:p>
            </p:txBody>
          </p:sp>
          <p:sp>
            <p:nvSpPr>
              <p:cNvPr id="22" name="Number2">
                <a:extLst>
                  <a:ext uri="{FF2B5EF4-FFF2-40B4-BE49-F238E27FC236}">
                    <a16:creationId xmlns:a16="http://schemas.microsoft.com/office/drawing/2014/main" id="{546CF35F-DEBF-EC8C-1B67-2F0B676D0FB3}"/>
                  </a:ext>
                </a:extLst>
              </p:cNvPr>
              <p:cNvSpPr/>
              <p:nvPr/>
            </p:nvSpPr>
            <p:spPr bwMode="auto">
              <a:xfrm>
                <a:off x="5497620" y="2063320"/>
                <a:ext cx="465560" cy="5566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ctr" anchorCtr="1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altLang="zh-CN" sz="2400" b="1" dirty="0"/>
                  <a:t>2</a:t>
                </a: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FE276653-7E3F-38E1-3234-0F8A8C26BC6E}"/>
                </a:ext>
              </a:extLst>
            </p:cNvPr>
            <p:cNvGrpSpPr/>
            <p:nvPr/>
          </p:nvGrpSpPr>
          <p:grpSpPr>
            <a:xfrm>
              <a:off x="5497620" y="2941858"/>
              <a:ext cx="6022868" cy="556625"/>
              <a:chOff x="5497620" y="2941858"/>
              <a:chExt cx="6022868" cy="556625"/>
            </a:xfrm>
          </p:grpSpPr>
          <p:sp>
            <p:nvSpPr>
              <p:cNvPr id="19" name="Bullet3">
                <a:extLst>
                  <a:ext uri="{FF2B5EF4-FFF2-40B4-BE49-F238E27FC236}">
                    <a16:creationId xmlns:a16="http://schemas.microsoft.com/office/drawing/2014/main" id="{E4C7CC6D-51F8-3E6A-C584-8FF1577CCBC8}"/>
                  </a:ext>
                </a:extLst>
              </p:cNvPr>
              <p:cNvSpPr/>
              <p:nvPr/>
            </p:nvSpPr>
            <p:spPr bwMode="auto">
              <a:xfrm>
                <a:off x="5963180" y="2976017"/>
                <a:ext cx="5557308" cy="488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b="1" dirty="0"/>
                  <a:t>实验结果</a:t>
                </a:r>
                <a:endParaRPr lang="en-US" dirty="0"/>
              </a:p>
            </p:txBody>
          </p:sp>
          <p:sp>
            <p:nvSpPr>
              <p:cNvPr id="20" name="Number3">
                <a:extLst>
                  <a:ext uri="{FF2B5EF4-FFF2-40B4-BE49-F238E27FC236}">
                    <a16:creationId xmlns:a16="http://schemas.microsoft.com/office/drawing/2014/main" id="{AD9D69E4-593C-F487-6E02-3177BB715683}"/>
                  </a:ext>
                </a:extLst>
              </p:cNvPr>
              <p:cNvSpPr/>
              <p:nvPr/>
            </p:nvSpPr>
            <p:spPr bwMode="auto">
              <a:xfrm>
                <a:off x="5497620" y="2941858"/>
                <a:ext cx="465560" cy="5566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ctr" anchorCtr="1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altLang="zh-CN" sz="2400" b="1" dirty="0"/>
                  <a:t>3</a:t>
                </a:r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5C9BE64A-C48B-8FF7-3AD8-22DEAD024423}"/>
                </a:ext>
              </a:extLst>
            </p:cNvPr>
            <p:cNvGrpSpPr/>
            <p:nvPr/>
          </p:nvGrpSpPr>
          <p:grpSpPr>
            <a:xfrm>
              <a:off x="5497620" y="3820396"/>
              <a:ext cx="6022868" cy="556625"/>
              <a:chOff x="5497620" y="3820396"/>
              <a:chExt cx="6022868" cy="556625"/>
            </a:xfrm>
          </p:grpSpPr>
          <p:sp>
            <p:nvSpPr>
              <p:cNvPr id="17" name="Bullet4">
                <a:extLst>
                  <a:ext uri="{FF2B5EF4-FFF2-40B4-BE49-F238E27FC236}">
                    <a16:creationId xmlns:a16="http://schemas.microsoft.com/office/drawing/2014/main" id="{76E29240-9D23-1FC5-5EF5-515DDEFAB749}"/>
                  </a:ext>
                </a:extLst>
              </p:cNvPr>
              <p:cNvSpPr/>
              <p:nvPr/>
            </p:nvSpPr>
            <p:spPr bwMode="auto">
              <a:xfrm>
                <a:off x="5963180" y="3854555"/>
                <a:ext cx="5557308" cy="488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b="1" dirty="0"/>
                  <a:t>实验总结</a:t>
                </a:r>
                <a:endParaRPr lang="en-US" dirty="0"/>
              </a:p>
            </p:txBody>
          </p:sp>
          <p:sp>
            <p:nvSpPr>
              <p:cNvPr id="18" name="Number4">
                <a:extLst>
                  <a:ext uri="{FF2B5EF4-FFF2-40B4-BE49-F238E27FC236}">
                    <a16:creationId xmlns:a16="http://schemas.microsoft.com/office/drawing/2014/main" id="{B0BE8199-E674-FB00-7858-5D2D0BCFF6CA}"/>
                  </a:ext>
                </a:extLst>
              </p:cNvPr>
              <p:cNvSpPr/>
              <p:nvPr/>
            </p:nvSpPr>
            <p:spPr bwMode="auto">
              <a:xfrm>
                <a:off x="5497620" y="3820396"/>
                <a:ext cx="465560" cy="5566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ctr" anchorCtr="1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altLang="zh-CN" sz="2400" b="1" dirty="0"/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7546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3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6000752" y="4818743"/>
            <a:ext cx="3143249" cy="240392"/>
          </a:xfrm>
          <a:custGeom>
            <a:avLst/>
            <a:gdLst>
              <a:gd name="connsiteX0" fmla="*/ 240393 w 4190999"/>
              <a:gd name="connsiteY0" fmla="*/ 0 h 240392"/>
              <a:gd name="connsiteX1" fmla="*/ 4190999 w 4190999"/>
              <a:gd name="connsiteY1" fmla="*/ 0 h 240392"/>
              <a:gd name="connsiteX2" fmla="*/ 4190999 w 4190999"/>
              <a:gd name="connsiteY2" fmla="*/ 240392 h 240392"/>
              <a:gd name="connsiteX3" fmla="*/ 240393 w 4190999"/>
              <a:gd name="connsiteY3" fmla="*/ 240392 h 240392"/>
              <a:gd name="connsiteX4" fmla="*/ 0 w 4190999"/>
              <a:gd name="connsiteY4" fmla="*/ 0 h 240392"/>
              <a:gd name="connsiteX5" fmla="*/ 240392 w 4190999"/>
              <a:gd name="connsiteY5" fmla="*/ 0 h 240392"/>
              <a:gd name="connsiteX6" fmla="*/ 240392 w 4190999"/>
              <a:gd name="connsiteY6" fmla="*/ 240392 h 240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0999" h="240392">
                <a:moveTo>
                  <a:pt x="240393" y="0"/>
                </a:moveTo>
                <a:lnTo>
                  <a:pt x="4190999" y="0"/>
                </a:lnTo>
                <a:lnTo>
                  <a:pt x="4190999" y="240392"/>
                </a:lnTo>
                <a:lnTo>
                  <a:pt x="240393" y="240392"/>
                </a:lnTo>
                <a:close/>
                <a:moveTo>
                  <a:pt x="0" y="0"/>
                </a:moveTo>
                <a:lnTo>
                  <a:pt x="240392" y="0"/>
                </a:lnTo>
                <a:lnTo>
                  <a:pt x="240392" y="240392"/>
                </a:lnTo>
                <a:close/>
              </a:path>
            </a:pathLst>
          </a:custGeom>
          <a:solidFill>
            <a:srgbClr val="96C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1" y="4818743"/>
            <a:ext cx="6181045" cy="240392"/>
          </a:xfrm>
          <a:custGeom>
            <a:avLst/>
            <a:gdLst>
              <a:gd name="connsiteX0" fmla="*/ 8001001 w 8241393"/>
              <a:gd name="connsiteY0" fmla="*/ 0 h 240392"/>
              <a:gd name="connsiteX1" fmla="*/ 8241393 w 8241393"/>
              <a:gd name="connsiteY1" fmla="*/ 240392 h 240392"/>
              <a:gd name="connsiteX2" fmla="*/ 8001001 w 8241393"/>
              <a:gd name="connsiteY2" fmla="*/ 240392 h 240392"/>
              <a:gd name="connsiteX3" fmla="*/ 0 w 8241393"/>
              <a:gd name="connsiteY3" fmla="*/ 0 h 240392"/>
              <a:gd name="connsiteX4" fmla="*/ 8001000 w 8241393"/>
              <a:gd name="connsiteY4" fmla="*/ 0 h 240392"/>
              <a:gd name="connsiteX5" fmla="*/ 8001000 w 8241393"/>
              <a:gd name="connsiteY5" fmla="*/ 240392 h 240392"/>
              <a:gd name="connsiteX6" fmla="*/ 0 w 8241393"/>
              <a:gd name="connsiteY6" fmla="*/ 240392 h 240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393" h="240392">
                <a:moveTo>
                  <a:pt x="8001001" y="0"/>
                </a:moveTo>
                <a:lnTo>
                  <a:pt x="8241393" y="240392"/>
                </a:lnTo>
                <a:lnTo>
                  <a:pt x="8001001" y="240392"/>
                </a:lnTo>
                <a:close/>
                <a:moveTo>
                  <a:pt x="0" y="0"/>
                </a:moveTo>
                <a:lnTo>
                  <a:pt x="8001000" y="0"/>
                </a:lnTo>
                <a:lnTo>
                  <a:pt x="8001000" y="240392"/>
                </a:lnTo>
                <a:lnTo>
                  <a:pt x="0" y="240392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909646" y="2419817"/>
            <a:ext cx="239039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685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1" i="0" u="none" strike="noStrike" kern="1200" cap="none" spc="600" normalizeH="0" baseline="0" noProof="0" dirty="0">
                <a:ln w="17780" cmpd="sng">
                  <a:solidFill>
                    <a:srgbClr val="6699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Tahoma" panose="020B0604030504040204" pitchFamily="34" charset="0"/>
              </a:rPr>
              <a:t>谢谢</a:t>
            </a:r>
            <a:endParaRPr kumimoji="0" lang="zh-CN" altLang="en-US" sz="8000" b="1" i="0" u="none" strike="noStrike" kern="1200" cap="none" spc="600" normalizeH="0" baseline="0" noProof="0" dirty="0">
              <a:ln w="17780" cmpd="sng">
                <a:solidFill>
                  <a:srgbClr val="6699FF"/>
                </a:solidFill>
                <a:prstDash val="solid"/>
                <a:miter lim="800000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3885" y="615681"/>
            <a:ext cx="3859102" cy="5243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00572" y="4709016"/>
            <a:ext cx="1743607" cy="40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6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5" name="chimes.wav"/>
          </p:stSnd>
        </p:sndAc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64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 </a:t>
            </a:r>
            <a:endParaRPr lang="en-US" altLang="zh-CN" dirty="0"/>
          </a:p>
        </p:txBody>
      </p:sp>
      <p:grpSp>
        <p:nvGrpSpPr>
          <p:cNvPr id="3" name="组合 2"/>
          <p:cNvGrpSpPr/>
          <p:nvPr/>
        </p:nvGrpSpPr>
        <p:grpSpPr>
          <a:xfrm>
            <a:off x="198240" y="1047756"/>
            <a:ext cx="8765540" cy="4918075"/>
            <a:chOff x="3080" y="1785"/>
            <a:chExt cx="13242" cy="7430"/>
          </a:xfrm>
        </p:grpSpPr>
        <p:sp>
          <p:nvSpPr>
            <p:cNvPr id="4" name="矩形 3"/>
            <p:cNvSpPr/>
            <p:nvPr/>
          </p:nvSpPr>
          <p:spPr>
            <a:xfrm>
              <a:off x="3080" y="1785"/>
              <a:ext cx="13042" cy="7230"/>
            </a:xfrm>
            <a:prstGeom prst="rect">
              <a:avLst/>
            </a:prstGeom>
            <a:noFill/>
            <a:ln>
              <a:solidFill>
                <a:srgbClr val="98B6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280" y="1985"/>
              <a:ext cx="13042" cy="7230"/>
            </a:xfrm>
            <a:prstGeom prst="rect">
              <a:avLst/>
            </a:prstGeom>
            <a:noFill/>
            <a:ln>
              <a:solidFill>
                <a:srgbClr val="98B6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929605" y="1880539"/>
            <a:ext cx="7170420" cy="3384891"/>
            <a:chOff x="4037" y="2948"/>
            <a:chExt cx="11292" cy="4760"/>
          </a:xfrm>
        </p:grpSpPr>
        <p:sp>
          <p:nvSpPr>
            <p:cNvPr id="7" name="文本框 6"/>
            <p:cNvSpPr txBox="1"/>
            <p:nvPr/>
          </p:nvSpPr>
          <p:spPr>
            <a:xfrm>
              <a:off x="6590" y="2948"/>
              <a:ext cx="5979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PART 01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245" y="4546"/>
              <a:ext cx="11084" cy="1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7200" b="1" dirty="0" smtClean="0">
                  <a:solidFill>
                    <a:srgbClr val="6E8C89"/>
                  </a:solidFill>
                  <a:cs typeface="+mn-ea"/>
                  <a:sym typeface="+mn-lt"/>
                </a:rPr>
                <a:t>实验目的</a:t>
              </a:r>
              <a:endParaRPr lang="zh-CN" altLang="en-US" sz="7200" b="1" dirty="0">
                <a:solidFill>
                  <a:srgbClr val="6E8C89"/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037" y="6521"/>
              <a:ext cx="11084" cy="1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明确</a:t>
              </a:r>
              <a:r>
                <a:rPr lang="zh-CN" altLang="en-US" sz="2000" dirty="0">
                  <a:solidFill>
                    <a:schemeClr val="bg1">
                      <a:lumMod val="50000"/>
                    </a:schemeClr>
                  </a:solidFill>
                  <a:cs typeface="+mn-ea"/>
                </a:rPr>
                <a:t>实验目标，理解GHOST工具的功能与应用场景</a:t>
              </a:r>
              <a:endParaRPr lang="en-US" altLang="zh-CN" sz="2000" dirty="0">
                <a:solidFill>
                  <a:schemeClr val="bg1">
                    <a:lumMod val="50000"/>
                  </a:schemeClr>
                </a:solidFill>
                <a:cs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605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D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</a:t>
            </a:r>
            <a:endParaRPr lang="en-US" altLang="zh-CN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152400" y="141287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 smtClean="0"/>
              <a:t>功能理解</a:t>
            </a:r>
            <a:endParaRPr lang="zh-CN" altLang="en-US" dirty="0"/>
          </a:p>
        </p:txBody>
      </p:sp>
      <p:grpSp>
        <p:nvGrpSpPr>
          <p:cNvPr id="5" name="1a2a6065-2a6b-4cdc-b31c-07f2edb0dc26.source.3.zh-Hans.pptx">
            <a:extLst>
              <a:ext uri="{FF2B5EF4-FFF2-40B4-BE49-F238E27FC236}">
                <a16:creationId xmlns:a16="http://schemas.microsoft.com/office/drawing/2014/main" id="{3FC0397C-C7C0-47F9-5687-32D5D240C618}"/>
              </a:ext>
            </a:extLst>
          </p:cNvPr>
          <p:cNvGrpSpPr/>
          <p:nvPr/>
        </p:nvGrpSpPr>
        <p:grpSpPr>
          <a:xfrm>
            <a:off x="165101" y="839585"/>
            <a:ext cx="8746143" cy="5685906"/>
            <a:chOff x="673101" y="1130300"/>
            <a:chExt cx="10845799" cy="5003800"/>
          </a:xfrm>
        </p:grpSpPr>
        <p:grpSp>
          <p:nvGrpSpPr>
            <p:cNvPr id="6" name="组合 1">
              <a:extLst>
                <a:ext uri="{FF2B5EF4-FFF2-40B4-BE49-F238E27FC236}">
                  <a16:creationId xmlns:a16="http://schemas.microsoft.com/office/drawing/2014/main" id="{4DA29674-87D7-D00A-94BA-71DBA9FBE3D2}"/>
                </a:ext>
              </a:extLst>
            </p:cNvPr>
            <p:cNvGrpSpPr/>
            <p:nvPr/>
          </p:nvGrpSpPr>
          <p:grpSpPr>
            <a:xfrm>
              <a:off x="673101" y="1130300"/>
              <a:ext cx="5422899" cy="5003800"/>
              <a:chOff x="673101" y="1130300"/>
              <a:chExt cx="5422899" cy="5003800"/>
            </a:xfrm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9CDCC611-FE19-A3D6-63C1-A1F5CA0A0CCC}"/>
                  </a:ext>
                </a:extLst>
              </p:cNvPr>
              <p:cNvGrpSpPr/>
              <p:nvPr/>
            </p:nvGrpSpPr>
            <p:grpSpPr>
              <a:xfrm>
                <a:off x="673101" y="1130300"/>
                <a:ext cx="5422899" cy="1553402"/>
                <a:chOff x="1219199" y="1134443"/>
                <a:chExt cx="4768850" cy="1553402"/>
              </a:xfrm>
            </p:grpSpPr>
            <p:sp>
              <p:nvSpPr>
                <p:cNvPr id="18" name="Text1">
                  <a:extLst>
                    <a:ext uri="{FF2B5EF4-FFF2-40B4-BE49-F238E27FC236}">
                      <a16:creationId xmlns:a16="http://schemas.microsoft.com/office/drawing/2014/main" id="{CB72F8E1-46A6-1782-1651-13C0D0B22C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19199" y="1570245"/>
                  <a:ext cx="4768850" cy="1117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rIns="9000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400" dirty="0">
                      <a:cs typeface="+mn-ea"/>
                      <a:sym typeface="+mn-lt"/>
                    </a:rPr>
                    <a:t>GHOST是一款强大的系统备份和恢复软件，支持对硬盘、分区进行快速备份与恢复。</a:t>
                  </a:r>
                  <a:endParaRPr lang="en-US" dirty="0"/>
                </a:p>
              </p:txBody>
            </p:sp>
            <p:sp>
              <p:nvSpPr>
                <p:cNvPr id="19" name="Bullet1">
                  <a:extLst>
                    <a:ext uri="{FF2B5EF4-FFF2-40B4-BE49-F238E27FC236}">
                      <a16:creationId xmlns:a16="http://schemas.microsoft.com/office/drawing/2014/main" id="{D6649C3A-2D9A-D2A9-3087-160B5371F30D}"/>
                    </a:ext>
                  </a:extLst>
                </p:cNvPr>
                <p:cNvSpPr txBox="1"/>
                <p:nvPr/>
              </p:nvSpPr>
              <p:spPr bwMode="auto">
                <a:xfrm>
                  <a:off x="1219199" y="1134443"/>
                  <a:ext cx="4768850" cy="4358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rIns="90000" anchor="ctr" anchorCtr="0">
                  <a:normAutofit/>
                </a:bodyPr>
                <a:lstStyle/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zh-CN" altLang="en-US" b="1" dirty="0">
                      <a:cs typeface="+mn-ea"/>
                      <a:sym typeface="+mn-lt"/>
                    </a:rPr>
                    <a:t>GHOST工具的功能</a:t>
                  </a:r>
                  <a:endParaRPr lang="en-US" dirty="0"/>
                </a:p>
              </p:txBody>
            </p: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8CDFA57B-41AE-7D7A-18F1-829523B6951E}"/>
                  </a:ext>
                </a:extLst>
              </p:cNvPr>
              <p:cNvGrpSpPr/>
              <p:nvPr/>
            </p:nvGrpSpPr>
            <p:grpSpPr>
              <a:xfrm>
                <a:off x="673101" y="2855499"/>
                <a:ext cx="5422899" cy="1553402"/>
                <a:chOff x="1219199" y="1985989"/>
                <a:chExt cx="4768850" cy="1553402"/>
              </a:xfrm>
            </p:grpSpPr>
            <p:sp>
              <p:nvSpPr>
                <p:cNvPr id="16" name="Text2">
                  <a:extLst>
                    <a:ext uri="{FF2B5EF4-FFF2-40B4-BE49-F238E27FC236}">
                      <a16:creationId xmlns:a16="http://schemas.microsoft.com/office/drawing/2014/main" id="{69DEB167-6F0C-6602-E6FF-E0E4D7526630}"/>
                    </a:ext>
                  </a:extLst>
                </p:cNvPr>
                <p:cNvSpPr/>
                <p:nvPr/>
              </p:nvSpPr>
              <p:spPr bwMode="auto">
                <a:xfrm>
                  <a:off x="1219199" y="2421791"/>
                  <a:ext cx="4768850" cy="1117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rIns="9000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400" dirty="0" err="1">
                      <a:cs typeface="+mn-ea"/>
                      <a:sym typeface="+mn-lt"/>
                    </a:rPr>
                    <a:t>在系统故障或数据丢失的情况下，使用GHOST可以迅速恢复系统状态，保障计算机正常运行。</a:t>
                  </a:r>
                  <a:endParaRPr lang="en-US" dirty="0"/>
                </a:p>
              </p:txBody>
            </p:sp>
            <p:sp>
              <p:nvSpPr>
                <p:cNvPr id="17" name="Bullet2">
                  <a:extLst>
                    <a:ext uri="{FF2B5EF4-FFF2-40B4-BE49-F238E27FC236}">
                      <a16:creationId xmlns:a16="http://schemas.microsoft.com/office/drawing/2014/main" id="{77BCF5CE-1A83-DD4A-8149-42CDD4854E78}"/>
                    </a:ext>
                  </a:extLst>
                </p:cNvPr>
                <p:cNvSpPr txBox="1"/>
                <p:nvPr/>
              </p:nvSpPr>
              <p:spPr bwMode="auto">
                <a:xfrm>
                  <a:off x="1219199" y="1985989"/>
                  <a:ext cx="4768850" cy="4358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rIns="90000" anchor="ctr" anchorCtr="0">
                  <a:normAutofit/>
                </a:bodyPr>
                <a:lstStyle/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zh-CN" altLang="en-US" b="1" dirty="0">
                      <a:cs typeface="+mn-ea"/>
                      <a:sym typeface="+mn-lt"/>
                    </a:rPr>
                    <a:t>应用场景分析</a:t>
                  </a:r>
                  <a:endParaRPr lang="en-US" dirty="0"/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FCA3AE77-4B6C-D8AF-BAAB-F6812127270F}"/>
                  </a:ext>
                </a:extLst>
              </p:cNvPr>
              <p:cNvGrpSpPr/>
              <p:nvPr/>
            </p:nvGrpSpPr>
            <p:grpSpPr>
              <a:xfrm>
                <a:off x="673101" y="4580698"/>
                <a:ext cx="5422899" cy="1553402"/>
                <a:chOff x="1219199" y="2837535"/>
                <a:chExt cx="4768850" cy="1553402"/>
              </a:xfrm>
            </p:grpSpPr>
            <p:sp>
              <p:nvSpPr>
                <p:cNvPr id="14" name="Text3">
                  <a:extLst>
                    <a:ext uri="{FF2B5EF4-FFF2-40B4-BE49-F238E27FC236}">
                      <a16:creationId xmlns:a16="http://schemas.microsoft.com/office/drawing/2014/main" id="{9C5D34BA-730C-5D73-0F70-B712CAB63A99}"/>
                    </a:ext>
                  </a:extLst>
                </p:cNvPr>
                <p:cNvSpPr/>
                <p:nvPr/>
              </p:nvSpPr>
              <p:spPr bwMode="auto">
                <a:xfrm>
                  <a:off x="1219199" y="3273337"/>
                  <a:ext cx="4768850" cy="1117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rIns="900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sz="1400" dirty="0">
                      <a:cs typeface="+mn-ea"/>
                      <a:sym typeface="+mn-lt"/>
                    </a:rPr>
                    <a:t>学会根据不同情况选择合适的恢复方式，确保系统稳定性和可靠性。</a:t>
                  </a:r>
                  <a:endParaRPr lang="en-US" dirty="0"/>
                </a:p>
              </p:txBody>
            </p:sp>
            <p:sp>
              <p:nvSpPr>
                <p:cNvPr id="15" name="Bullet3">
                  <a:extLst>
                    <a:ext uri="{FF2B5EF4-FFF2-40B4-BE49-F238E27FC236}">
                      <a16:creationId xmlns:a16="http://schemas.microsoft.com/office/drawing/2014/main" id="{7409DEFC-379A-3402-AA53-3D73A5BEAA0B}"/>
                    </a:ext>
                  </a:extLst>
                </p:cNvPr>
                <p:cNvSpPr txBox="1"/>
                <p:nvPr/>
              </p:nvSpPr>
              <p:spPr bwMode="auto">
                <a:xfrm>
                  <a:off x="1219199" y="2837535"/>
                  <a:ext cx="4768850" cy="4358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rIns="90000" anchor="ctr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zh-CN" altLang="en-US" b="1" dirty="0">
                      <a:cs typeface="+mn-ea"/>
                      <a:sym typeface="+mn-lt"/>
                    </a:rPr>
                    <a:t>快速恢复系统的重要性</a:t>
                  </a:r>
                  <a:endParaRPr lang="en-US" dirty="0"/>
                </a:p>
              </p:txBody>
            </p:sp>
          </p:grp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3769497-B502-C293-DAE5-DAC025B6057F}"/>
                </a:ext>
              </a:extLst>
            </p:cNvPr>
            <p:cNvGrpSpPr/>
            <p:nvPr/>
          </p:nvGrpSpPr>
          <p:grpSpPr>
            <a:xfrm>
              <a:off x="6311900" y="1130300"/>
              <a:ext cx="5207000" cy="4673600"/>
              <a:chOff x="5929276" y="1366676"/>
              <a:chExt cx="5589624" cy="4452401"/>
            </a:xfrm>
          </p:grpSpPr>
          <p:sp>
            <p:nvSpPr>
              <p:cNvPr id="8" name="PictureMisc1">
                <a:extLst>
                  <a:ext uri="{FF2B5EF4-FFF2-40B4-BE49-F238E27FC236}">
                    <a16:creationId xmlns:a16="http://schemas.microsoft.com/office/drawing/2014/main" id="{2F622D1B-FD81-7E06-1ACB-7071C6927175}"/>
                  </a:ext>
                </a:extLst>
              </p:cNvPr>
              <p:cNvSpPr/>
              <p:nvPr/>
            </p:nvSpPr>
            <p:spPr>
              <a:xfrm>
                <a:off x="5929276" y="1366676"/>
                <a:ext cx="2702501" cy="3194212"/>
              </a:xfrm>
              <a:prstGeom prst="rect">
                <a:avLst/>
              </a:prstGeom>
              <a:blipFill>
                <a:blip r:embed="rId3"/>
                <a:stretch>
                  <a:fillRect l="-38645" r="-38645"/>
                </a:stretch>
              </a:blipFill>
              <a:ln w="38100">
                <a:noFill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" name="PictureMisc2">
                <a:extLst>
                  <a:ext uri="{FF2B5EF4-FFF2-40B4-BE49-F238E27FC236}">
                    <a16:creationId xmlns:a16="http://schemas.microsoft.com/office/drawing/2014/main" id="{2B183F7F-5CB8-4541-4445-2C4297B23160}"/>
                  </a:ext>
                </a:extLst>
              </p:cNvPr>
              <p:cNvSpPr/>
              <p:nvPr/>
            </p:nvSpPr>
            <p:spPr>
              <a:xfrm>
                <a:off x="8816399" y="1366676"/>
                <a:ext cx="2702501" cy="3194212"/>
              </a:xfrm>
              <a:prstGeom prst="rect">
                <a:avLst/>
              </a:prstGeom>
              <a:blipFill>
                <a:blip r:embed="rId4"/>
                <a:stretch>
                  <a:fillRect l="-38645" r="-38645"/>
                </a:stretch>
              </a:blipFill>
              <a:ln w="38100">
                <a:noFill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" name="Title">
                <a:extLst>
                  <a:ext uri="{FF2B5EF4-FFF2-40B4-BE49-F238E27FC236}">
                    <a16:creationId xmlns:a16="http://schemas.microsoft.com/office/drawing/2014/main" id="{A35A5C44-8742-83C7-54E8-B06C9AD42A86}"/>
                  </a:ext>
                </a:extLst>
              </p:cNvPr>
              <p:cNvSpPr/>
              <p:nvPr/>
            </p:nvSpPr>
            <p:spPr>
              <a:xfrm>
                <a:off x="5929276" y="4760913"/>
                <a:ext cx="5589624" cy="1058164"/>
              </a:xfrm>
              <a:prstGeom prst="rect">
                <a:avLst/>
              </a:prstGeom>
              <a:solidFill>
                <a:schemeClr val="tx1">
                  <a:alpha val="5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defTabSz="913765">
                  <a:buSzPct val="25000"/>
                </a:pPr>
                <a:r>
                  <a:rPr lang="zh-CN" altLang="en-US" sz="2400" b="1" dirty="0">
                    <a:solidFill>
                      <a:schemeClr val="tx1"/>
                    </a:solidFill>
                    <a:cs typeface="+mn-ea"/>
                    <a:sym typeface="+mn-lt"/>
                  </a:rPr>
                  <a:t>掌握GHOST工具的核心功能及其在实际场景中的应用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892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D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</a:t>
            </a:r>
            <a:endParaRPr lang="en-US" altLang="zh-CN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215900" y="153987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 smtClean="0"/>
              <a:t>操作技能学习</a:t>
            </a:r>
            <a:endParaRPr lang="zh-CN" altLang="en-US" dirty="0"/>
          </a:p>
        </p:txBody>
      </p:sp>
      <p:grpSp>
        <p:nvGrpSpPr>
          <p:cNvPr id="4" name="63c36173-ad3f-4540-9bf4-760ea98c6a8e.source.3.zh-Hans.pptx">
            <a:extLst>
              <a:ext uri="{FF2B5EF4-FFF2-40B4-BE49-F238E27FC236}">
                <a16:creationId xmlns:a16="http://schemas.microsoft.com/office/drawing/2014/main" id="{11CED9C6-7B76-1538-C6CA-CD2C5358B333}"/>
              </a:ext>
            </a:extLst>
          </p:cNvPr>
          <p:cNvGrpSpPr/>
          <p:nvPr/>
        </p:nvGrpSpPr>
        <p:grpSpPr>
          <a:xfrm>
            <a:off x="215900" y="876822"/>
            <a:ext cx="8407401" cy="5599135"/>
            <a:chOff x="660400" y="1130300"/>
            <a:chExt cx="10858501" cy="5003801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199EEF76-56B0-E0BC-FB26-EDFB82CAE940}"/>
                </a:ext>
              </a:extLst>
            </p:cNvPr>
            <p:cNvGrpSpPr/>
            <p:nvPr/>
          </p:nvGrpSpPr>
          <p:grpSpPr>
            <a:xfrm>
              <a:off x="660400" y="1130300"/>
              <a:ext cx="6124222" cy="1643594"/>
              <a:chOff x="660400" y="1067150"/>
              <a:chExt cx="6124222" cy="1643594"/>
            </a:xfrm>
          </p:grpSpPr>
          <p:sp>
            <p:nvSpPr>
              <p:cNvPr id="14" name="Text1">
                <a:extLst>
                  <a:ext uri="{FF2B5EF4-FFF2-40B4-BE49-F238E27FC236}">
                    <a16:creationId xmlns:a16="http://schemas.microsoft.com/office/drawing/2014/main" id="{913DC843-4624-FE8E-B5DE-8EC377BEB5D3}"/>
                  </a:ext>
                </a:extLst>
              </p:cNvPr>
              <p:cNvSpPr/>
              <p:nvPr/>
            </p:nvSpPr>
            <p:spPr bwMode="auto">
              <a:xfrm>
                <a:off x="660400" y="1454300"/>
                <a:ext cx="6124222" cy="1256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>
                    <a:cs typeface="+mn-ea"/>
                    <a:sym typeface="+mn-lt"/>
                  </a:rPr>
                  <a:t>正确安装并启动GHOST工具，为后续操作做好准备。</a:t>
                </a:r>
                <a:endParaRPr lang="en-US" dirty="0"/>
              </a:p>
            </p:txBody>
          </p:sp>
          <p:sp>
            <p:nvSpPr>
              <p:cNvPr id="15" name="Bullet1">
                <a:extLst>
                  <a:ext uri="{FF2B5EF4-FFF2-40B4-BE49-F238E27FC236}">
                    <a16:creationId xmlns:a16="http://schemas.microsoft.com/office/drawing/2014/main" id="{D25F976F-18CE-02D3-1BE8-9AC0D62DE1F0}"/>
                  </a:ext>
                </a:extLst>
              </p:cNvPr>
              <p:cNvSpPr/>
              <p:nvPr/>
            </p:nvSpPr>
            <p:spPr>
              <a:xfrm>
                <a:off x="660400" y="1067150"/>
                <a:ext cx="6124222" cy="387150"/>
              </a:xfrm>
              <a:prstGeom prst="rect">
                <a:avLst/>
              </a:prstGeom>
              <a:noFill/>
              <a:ln w="3175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/>
                    </a:solidFill>
                    <a:cs typeface="+mn-ea"/>
                    <a:sym typeface="+mn-lt"/>
                  </a:rPr>
                  <a:t>安装与启动GHOST</a:t>
                </a:r>
                <a:endParaRPr lang="en-US" dirty="0"/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C20167B-D417-A300-8731-6346447B9414}"/>
                </a:ext>
              </a:extLst>
            </p:cNvPr>
            <p:cNvGrpSpPr/>
            <p:nvPr/>
          </p:nvGrpSpPr>
          <p:grpSpPr>
            <a:xfrm>
              <a:off x="660400" y="2810403"/>
              <a:ext cx="6124222" cy="1643594"/>
              <a:chOff x="660400" y="1916710"/>
              <a:chExt cx="6124222" cy="1643594"/>
            </a:xfrm>
          </p:grpSpPr>
          <p:sp>
            <p:nvSpPr>
              <p:cNvPr id="12" name="Text2">
                <a:extLst>
                  <a:ext uri="{FF2B5EF4-FFF2-40B4-BE49-F238E27FC236}">
                    <a16:creationId xmlns:a16="http://schemas.microsoft.com/office/drawing/2014/main" id="{84F1F1C6-86AA-02F0-52E8-654E0C9BC20D}"/>
                  </a:ext>
                </a:extLst>
              </p:cNvPr>
              <p:cNvSpPr/>
              <p:nvPr/>
            </p:nvSpPr>
            <p:spPr bwMode="auto">
              <a:xfrm>
                <a:off x="660400" y="2303860"/>
                <a:ext cx="6124222" cy="1256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>
                    <a:cs typeface="+mn-ea"/>
                    <a:sym typeface="+mn-lt"/>
                  </a:rPr>
                  <a:t>掌握如何对本地硬盘进行分区操作，选择需要备份的分区。</a:t>
                </a:r>
                <a:endParaRPr lang="en-US" dirty="0"/>
              </a:p>
            </p:txBody>
          </p:sp>
          <p:sp>
            <p:nvSpPr>
              <p:cNvPr id="13" name="Bullet2">
                <a:extLst>
                  <a:ext uri="{FF2B5EF4-FFF2-40B4-BE49-F238E27FC236}">
                    <a16:creationId xmlns:a16="http://schemas.microsoft.com/office/drawing/2014/main" id="{B8799FF9-7ECF-AE76-CC3E-ACC468928C2A}"/>
                  </a:ext>
                </a:extLst>
              </p:cNvPr>
              <p:cNvSpPr/>
              <p:nvPr/>
            </p:nvSpPr>
            <p:spPr>
              <a:xfrm>
                <a:off x="660400" y="1916710"/>
                <a:ext cx="6124222" cy="387150"/>
              </a:xfrm>
              <a:prstGeom prst="rect">
                <a:avLst/>
              </a:prstGeom>
              <a:noFill/>
              <a:ln w="3175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/>
                    </a:solidFill>
                    <a:cs typeface="+mn-ea"/>
                    <a:sym typeface="+mn-lt"/>
                  </a:rPr>
                  <a:t>硬盘与分区操作</a:t>
                </a:r>
                <a:endParaRPr lang="en-US" dirty="0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279BD4F-B098-4EF5-7636-CF0ADA9551AF}"/>
                </a:ext>
              </a:extLst>
            </p:cNvPr>
            <p:cNvGrpSpPr/>
            <p:nvPr/>
          </p:nvGrpSpPr>
          <p:grpSpPr>
            <a:xfrm>
              <a:off x="660400" y="4490506"/>
              <a:ext cx="6124221" cy="1643595"/>
              <a:chOff x="660400" y="2766270"/>
              <a:chExt cx="6124221" cy="1643595"/>
            </a:xfrm>
          </p:grpSpPr>
          <p:sp>
            <p:nvSpPr>
              <p:cNvPr id="10" name="Text3">
                <a:extLst>
                  <a:ext uri="{FF2B5EF4-FFF2-40B4-BE49-F238E27FC236}">
                    <a16:creationId xmlns:a16="http://schemas.microsoft.com/office/drawing/2014/main" id="{C7DFDA84-0E78-860E-BF27-EF993BD1BC7F}"/>
                  </a:ext>
                </a:extLst>
              </p:cNvPr>
              <p:cNvSpPr/>
              <p:nvPr/>
            </p:nvSpPr>
            <p:spPr bwMode="auto">
              <a:xfrm>
                <a:off x="660400" y="3153421"/>
                <a:ext cx="6124221" cy="1256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>
                    <a:cs typeface="+mn-ea"/>
                    <a:sym typeface="+mn-lt"/>
                  </a:rPr>
                  <a:t>合理命名备份文件，并根据需求选择合适的文件压缩方式（如FAST）。</a:t>
                </a:r>
                <a:endParaRPr lang="en-US" dirty="0"/>
              </a:p>
            </p:txBody>
          </p:sp>
          <p:sp>
            <p:nvSpPr>
              <p:cNvPr id="11" name="Bullet3">
                <a:extLst>
                  <a:ext uri="{FF2B5EF4-FFF2-40B4-BE49-F238E27FC236}">
                    <a16:creationId xmlns:a16="http://schemas.microsoft.com/office/drawing/2014/main" id="{F1751B06-3D08-4128-763E-F99D6107681B}"/>
                  </a:ext>
                </a:extLst>
              </p:cNvPr>
              <p:cNvSpPr/>
              <p:nvPr/>
            </p:nvSpPr>
            <p:spPr>
              <a:xfrm>
                <a:off x="660400" y="2766270"/>
                <a:ext cx="6124221" cy="387150"/>
              </a:xfrm>
              <a:prstGeom prst="rect">
                <a:avLst/>
              </a:prstGeom>
              <a:noFill/>
              <a:ln w="3175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/>
                    </a:solidFill>
                    <a:cs typeface="+mn-ea"/>
                    <a:sym typeface="+mn-lt"/>
                  </a:rPr>
                  <a:t>文件命名与压缩方式选择</a:t>
                </a:r>
                <a:endParaRPr lang="en-US" dirty="0"/>
              </a:p>
            </p:txBody>
          </p:sp>
        </p:grpSp>
        <p:sp>
          <p:nvSpPr>
            <p:cNvPr id="8" name="Title">
              <a:extLst>
                <a:ext uri="{FF2B5EF4-FFF2-40B4-BE49-F238E27FC236}">
                  <a16:creationId xmlns:a16="http://schemas.microsoft.com/office/drawing/2014/main" id="{3C809372-F328-AEDF-9DDE-C46620F4C425}"/>
                </a:ext>
              </a:extLst>
            </p:cNvPr>
            <p:cNvSpPr txBox="1">
              <a:spLocks/>
            </p:cNvSpPr>
            <p:nvPr/>
          </p:nvSpPr>
          <p:spPr>
            <a:xfrm>
              <a:off x="7157157" y="1130300"/>
              <a:ext cx="4361744" cy="1136650"/>
            </a:xfrm>
            <a:prstGeom prst="rect">
              <a:avLst/>
            </a:prstGeom>
            <a:noFill/>
          </p:spPr>
          <p:txBody>
            <a:bodyPr vert="horz" wrap="square" rtlCol="0" anchor="ctr" anchorCtr="0">
              <a:normAutofit/>
            </a:bodyPr>
            <a:lstStyle/>
            <a:p>
              <a:r>
                <a:rPr lang="zh-CN" altLang="en-US" sz="2400" b="1" dirty="0">
                  <a:cs typeface="+mn-ea"/>
                  <a:sym typeface="+mn-lt"/>
                </a:rPr>
                <a:t>学习使用GHOST进行系统备份和恢复的具体操作</a:t>
              </a:r>
              <a:r>
                <a:rPr lang="zh-CN" altLang="en-US" sz="2400" b="1" dirty="0" smtClean="0">
                  <a:cs typeface="+mn-ea"/>
                  <a:sym typeface="+mn-lt"/>
                </a:rPr>
                <a:t>步骤</a:t>
              </a:r>
              <a:endParaRPr lang="en-US" dirty="0"/>
            </a:p>
          </p:txBody>
        </p:sp>
        <p:sp>
          <p:nvSpPr>
            <p:cNvPr id="9" name="PictureMisc1">
              <a:extLst>
                <a:ext uri="{FF2B5EF4-FFF2-40B4-BE49-F238E27FC236}">
                  <a16:creationId xmlns:a16="http://schemas.microsoft.com/office/drawing/2014/main" id="{139AEB51-46FC-840E-24D3-3721B213A7CC}"/>
                </a:ext>
              </a:extLst>
            </p:cNvPr>
            <p:cNvSpPr>
              <a:spLocks/>
            </p:cNvSpPr>
            <p:nvPr/>
          </p:nvSpPr>
          <p:spPr>
            <a:xfrm>
              <a:off x="7157157" y="2404534"/>
              <a:ext cx="4361744" cy="3348964"/>
            </a:xfrm>
            <a:prstGeom prst="roundRect">
              <a:avLst>
                <a:gd name="adj" fmla="val 3311"/>
              </a:avLst>
            </a:prstGeom>
            <a:blipFill>
              <a:blip r:embed="rId3"/>
              <a:srcRect/>
              <a:stretch>
                <a:fillRect t="-37712" b="-37712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226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D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</a:t>
            </a:r>
            <a:endParaRPr lang="en-US" altLang="zh-CN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215900" y="128587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 smtClean="0"/>
              <a:t>实验意义总结</a:t>
            </a:r>
            <a:endParaRPr lang="zh-CN" altLang="en-US" dirty="0"/>
          </a:p>
        </p:txBody>
      </p:sp>
      <p:grpSp>
        <p:nvGrpSpPr>
          <p:cNvPr id="4" name="da54c369-d48e-40d7-8392-d416430331cb.source.3.zh-Hans.pptx">
            <a:extLst>
              <a:ext uri="{FF2B5EF4-FFF2-40B4-BE49-F238E27FC236}">
                <a16:creationId xmlns:a16="http://schemas.microsoft.com/office/drawing/2014/main" id="{F3E1152A-9C10-812C-17B9-162F8EA34C71}"/>
              </a:ext>
            </a:extLst>
          </p:cNvPr>
          <p:cNvGrpSpPr/>
          <p:nvPr/>
        </p:nvGrpSpPr>
        <p:grpSpPr>
          <a:xfrm>
            <a:off x="91440" y="1113905"/>
            <a:ext cx="8919556" cy="5436524"/>
            <a:chOff x="660400" y="1130299"/>
            <a:chExt cx="11531600" cy="5727701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B307A440-26C6-2692-A0EE-CF915EC02188}"/>
                </a:ext>
              </a:extLst>
            </p:cNvPr>
            <p:cNvGrpSpPr/>
            <p:nvPr/>
          </p:nvGrpSpPr>
          <p:grpSpPr>
            <a:xfrm>
              <a:off x="4655128" y="1130300"/>
              <a:ext cx="586493" cy="5727700"/>
              <a:chOff x="4655131" y="1130300"/>
              <a:chExt cx="404839" cy="5727700"/>
            </a:xfrm>
          </p:grpSpPr>
          <p:sp>
            <p:nvSpPr>
              <p:cNvPr id="19" name="矩形: 圆角 29">
                <a:extLst>
                  <a:ext uri="{FF2B5EF4-FFF2-40B4-BE49-F238E27FC236}">
                    <a16:creationId xmlns:a16="http://schemas.microsoft.com/office/drawing/2014/main" id="{40DAD183-A328-4305-6CA3-344341C2EC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06122" y="1130300"/>
                <a:ext cx="253848" cy="57277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19">
                <a:extLst>
                  <a:ext uri="{FF2B5EF4-FFF2-40B4-BE49-F238E27FC236}">
                    <a16:creationId xmlns:a16="http://schemas.microsoft.com/office/drawing/2014/main" id="{2C733A3D-A032-DBDE-F27C-68C0EB1B1EDD}"/>
                  </a:ext>
                </a:extLst>
              </p:cNvPr>
              <p:cNvSpPr/>
              <p:nvPr/>
            </p:nvSpPr>
            <p:spPr>
              <a:xfrm rot="16200000">
                <a:off x="4565282" y="1506288"/>
                <a:ext cx="330691" cy="15099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" name="PictureMisc1">
              <a:extLst>
                <a:ext uri="{FF2B5EF4-FFF2-40B4-BE49-F238E27FC236}">
                  <a16:creationId xmlns:a16="http://schemas.microsoft.com/office/drawing/2014/main" id="{ACE9799D-1074-5671-AAE6-5C71CD6F8C20}"/>
                </a:ext>
              </a:extLst>
            </p:cNvPr>
            <p:cNvSpPr>
              <a:spLocks/>
            </p:cNvSpPr>
            <p:nvPr/>
          </p:nvSpPr>
          <p:spPr>
            <a:xfrm>
              <a:off x="5009322" y="1130300"/>
              <a:ext cx="7182678" cy="5727700"/>
            </a:xfrm>
            <a:prstGeom prst="roundRect">
              <a:avLst>
                <a:gd name="adj" fmla="val 3211"/>
              </a:avLst>
            </a:prstGeom>
            <a:blipFill>
              <a:blip r:embed="rId3"/>
              <a:srcRect/>
              <a:stretch>
                <a:fillRect l="-9807" r="-9807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矩形: 圆角 32">
              <a:extLst>
                <a:ext uri="{FF2B5EF4-FFF2-40B4-BE49-F238E27FC236}">
                  <a16:creationId xmlns:a16="http://schemas.microsoft.com/office/drawing/2014/main" id="{45BF8AB1-CC77-C0C6-B578-5B5E3D04FDEB}"/>
                </a:ext>
              </a:extLst>
            </p:cNvPr>
            <p:cNvSpPr/>
            <p:nvPr/>
          </p:nvSpPr>
          <p:spPr>
            <a:xfrm>
              <a:off x="5009322" y="1130299"/>
              <a:ext cx="6522279" cy="5003800"/>
            </a:xfrm>
            <a:prstGeom prst="roundRect">
              <a:avLst>
                <a:gd name="adj" fmla="val 3757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Title">
              <a:extLst>
                <a:ext uri="{FF2B5EF4-FFF2-40B4-BE49-F238E27FC236}">
                  <a16:creationId xmlns:a16="http://schemas.microsoft.com/office/drawing/2014/main" id="{BB391540-C0FF-B6D8-8957-9147BF378A96}"/>
                </a:ext>
              </a:extLst>
            </p:cNvPr>
            <p:cNvSpPr txBox="1"/>
            <p:nvPr/>
          </p:nvSpPr>
          <p:spPr>
            <a:xfrm>
              <a:off x="660400" y="1130300"/>
              <a:ext cx="3051947" cy="3322430"/>
            </a:xfrm>
            <a:prstGeom prst="rect">
              <a:avLst/>
            </a:prstGeom>
            <a:noFill/>
          </p:spPr>
          <p:txBody>
            <a:bodyPr vert="horz" wrap="square" rtlCol="0" anchor="t">
              <a:normAutofit/>
            </a:bodyPr>
            <a:lstStyle/>
            <a:p>
              <a:r>
                <a:rPr lang="zh-CN" altLang="en-US" sz="2400" b="1" dirty="0"/>
                <a:t>通过实验，明确GHOST在系统管理和维护工作中的重要性</a:t>
              </a:r>
              <a:endParaRPr lang="en-US" dirty="0"/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B2F538DE-BDC8-4D3A-2F22-BB90C4AC217F}"/>
                </a:ext>
              </a:extLst>
            </p:cNvPr>
            <p:cNvGrpSpPr/>
            <p:nvPr/>
          </p:nvGrpSpPr>
          <p:grpSpPr>
            <a:xfrm>
              <a:off x="5377070" y="1250950"/>
              <a:ext cx="6141830" cy="4883150"/>
              <a:chOff x="660400" y="1838860"/>
              <a:chExt cx="3795450" cy="4295240"/>
            </a:xfrm>
          </p:grpSpPr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ADC49900-3A42-9DBA-FD39-86E368BE7786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60400" y="1838860"/>
                <a:ext cx="3795450" cy="1344632"/>
                <a:chOff x="797462" y="1930496"/>
                <a:chExt cx="3220935" cy="1443325"/>
              </a:xfrm>
            </p:grpSpPr>
            <p:sp>
              <p:nvSpPr>
                <p:cNvPr id="17" name="Bullet1">
                  <a:extLst>
                    <a:ext uri="{FF2B5EF4-FFF2-40B4-BE49-F238E27FC236}">
                      <a16:creationId xmlns:a16="http://schemas.microsoft.com/office/drawing/2014/main" id="{CEBEE1E7-4ED6-1FE0-6343-8004007B2F9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97462" y="1930496"/>
                  <a:ext cx="3220935" cy="3600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 fontScale="85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30000"/>
                    </a:lnSpc>
                  </a:pPr>
                  <a:r>
                    <a:rPr kumimoji="1" lang="zh-CN" altLang="en-US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数据备份的重要性</a:t>
                  </a:r>
                  <a:endParaRPr lang="en-US" dirty="0"/>
                </a:p>
              </p:txBody>
            </p:sp>
            <p:sp>
              <p:nvSpPr>
                <p:cNvPr id="18" name="Text1">
                  <a:extLst>
                    <a:ext uri="{FF2B5EF4-FFF2-40B4-BE49-F238E27FC236}">
                      <a16:creationId xmlns:a16="http://schemas.microsoft.com/office/drawing/2014/main" id="{36F35200-CA85-2DF4-0172-79303EBE99CE}"/>
                    </a:ext>
                  </a:extLst>
                </p:cNvPr>
                <p:cNvSpPr/>
                <p:nvPr/>
              </p:nvSpPr>
              <p:spPr>
                <a:xfrm>
                  <a:off x="797463" y="2290496"/>
                  <a:ext cx="3220934" cy="10833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定期进行系统备份能够有效防范潜在风险，避免因系统故障或数据丢失造成的损失。</a:t>
                  </a:r>
                  <a:endParaRPr lang="en-US" dirty="0"/>
                </a:p>
              </p:txBody>
            </p:sp>
          </p:grpSp>
          <p:grpSp>
            <p:nvGrpSpPr>
              <p:cNvPr id="11" name="组合 1">
                <a:extLst>
                  <a:ext uri="{FF2B5EF4-FFF2-40B4-BE49-F238E27FC236}">
                    <a16:creationId xmlns:a16="http://schemas.microsoft.com/office/drawing/2014/main" id="{87C28AE1-A7D4-DAFB-1235-CD9438CBDC92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60400" y="3314165"/>
                <a:ext cx="3795450" cy="1344632"/>
                <a:chOff x="797462" y="1930496"/>
                <a:chExt cx="3220935" cy="1443325"/>
              </a:xfrm>
            </p:grpSpPr>
            <p:sp>
              <p:nvSpPr>
                <p:cNvPr id="15" name="Bullet2">
                  <a:extLst>
                    <a:ext uri="{FF2B5EF4-FFF2-40B4-BE49-F238E27FC236}">
                      <a16:creationId xmlns:a16="http://schemas.microsoft.com/office/drawing/2014/main" id="{429344E5-3C56-FBBF-B60B-F6C02253C43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97462" y="1930496"/>
                  <a:ext cx="3220935" cy="3600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 fontScale="85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30000"/>
                    </a:lnSpc>
                  </a:pPr>
                  <a:r>
                    <a:rPr kumimoji="1" lang="zh-CN" altLang="en-US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操作严谨性要求</a:t>
                  </a:r>
                  <a:endParaRPr lang="en-US" dirty="0"/>
                </a:p>
              </p:txBody>
            </p:sp>
            <p:sp>
              <p:nvSpPr>
                <p:cNvPr id="16" name="Text2">
                  <a:extLst>
                    <a:ext uri="{FF2B5EF4-FFF2-40B4-BE49-F238E27FC236}">
                      <a16:creationId xmlns:a16="http://schemas.microsoft.com/office/drawing/2014/main" id="{F2806E88-4913-AA01-E5DF-D711CCCD2F93}"/>
                    </a:ext>
                  </a:extLst>
                </p:cNvPr>
                <p:cNvSpPr/>
                <p:nvPr/>
              </p:nvSpPr>
              <p:spPr>
                <a:xfrm>
                  <a:off x="797463" y="2290496"/>
                  <a:ext cx="3220934" cy="10833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每个环节都需要严谨操作，以确保备份文件的完整性和恢复操作的有效性。</a:t>
                  </a:r>
                  <a:endParaRPr lang="en-US" dirty="0"/>
                </a:p>
              </p:txBody>
            </p: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94CB23DA-4057-726D-384B-3828F13EE85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60400" y="4789468"/>
                <a:ext cx="3795450" cy="1344632"/>
                <a:chOff x="797462" y="1930496"/>
                <a:chExt cx="3220935" cy="1443325"/>
              </a:xfrm>
            </p:grpSpPr>
            <p:sp>
              <p:nvSpPr>
                <p:cNvPr id="13" name="Bullet3">
                  <a:extLst>
                    <a:ext uri="{FF2B5EF4-FFF2-40B4-BE49-F238E27FC236}">
                      <a16:creationId xmlns:a16="http://schemas.microsoft.com/office/drawing/2014/main" id="{E3B871DD-C5E3-C31A-B791-E614DB9C68E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97462" y="1930496"/>
                  <a:ext cx="3220935" cy="3600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 fontScale="85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30000"/>
                    </a:lnSpc>
                  </a:pPr>
                  <a:r>
                    <a:rPr kumimoji="1" lang="zh-CN" altLang="en-US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提高系统维护能力</a:t>
                  </a:r>
                  <a:endParaRPr lang="en-US" dirty="0"/>
                </a:p>
              </p:txBody>
            </p:sp>
            <p:sp>
              <p:nvSpPr>
                <p:cNvPr id="14" name="Text3">
                  <a:extLst>
                    <a:ext uri="{FF2B5EF4-FFF2-40B4-BE49-F238E27FC236}">
                      <a16:creationId xmlns:a16="http://schemas.microsoft.com/office/drawing/2014/main" id="{06E2A8B9-B874-1CCA-90E5-BB4829D105A3}"/>
                    </a:ext>
                  </a:extLst>
                </p:cNvPr>
                <p:cNvSpPr/>
                <p:nvPr/>
              </p:nvSpPr>
              <p:spPr>
                <a:xfrm>
                  <a:off x="797463" y="2290496"/>
                  <a:ext cx="3220934" cy="10833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验证了GHOST在不同情况下快速恢复系统的能力，提升系统维护效率。</a:t>
                  </a:r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2949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 </a:t>
            </a:r>
            <a:endParaRPr lang="en-US" altLang="zh-CN" dirty="0"/>
          </a:p>
        </p:txBody>
      </p:sp>
      <p:grpSp>
        <p:nvGrpSpPr>
          <p:cNvPr id="3" name="组合 2"/>
          <p:cNvGrpSpPr/>
          <p:nvPr/>
        </p:nvGrpSpPr>
        <p:grpSpPr>
          <a:xfrm>
            <a:off x="210766" y="1085334"/>
            <a:ext cx="8765540" cy="4914633"/>
            <a:chOff x="3080" y="1785"/>
            <a:chExt cx="13242" cy="7430"/>
          </a:xfrm>
        </p:grpSpPr>
        <p:sp>
          <p:nvSpPr>
            <p:cNvPr id="4" name="矩形 3"/>
            <p:cNvSpPr/>
            <p:nvPr/>
          </p:nvSpPr>
          <p:spPr>
            <a:xfrm>
              <a:off x="3080" y="1785"/>
              <a:ext cx="13042" cy="7230"/>
            </a:xfrm>
            <a:prstGeom prst="rect">
              <a:avLst/>
            </a:prstGeom>
            <a:noFill/>
            <a:ln>
              <a:solidFill>
                <a:srgbClr val="98B6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280" y="1985"/>
              <a:ext cx="13042" cy="7230"/>
            </a:xfrm>
            <a:prstGeom prst="rect">
              <a:avLst/>
            </a:prstGeom>
            <a:noFill/>
            <a:ln>
              <a:solidFill>
                <a:srgbClr val="98B6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942131" y="1916350"/>
            <a:ext cx="7170420" cy="3384891"/>
            <a:chOff x="4037" y="2948"/>
            <a:chExt cx="11292" cy="4760"/>
          </a:xfrm>
        </p:grpSpPr>
        <p:sp>
          <p:nvSpPr>
            <p:cNvPr id="7" name="文本框 6"/>
            <p:cNvSpPr txBox="1"/>
            <p:nvPr/>
          </p:nvSpPr>
          <p:spPr>
            <a:xfrm>
              <a:off x="6590" y="2948"/>
              <a:ext cx="5979" cy="1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PART </a:t>
              </a:r>
              <a:r>
                <a:rPr lang="en-US" altLang="zh-CN" sz="6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02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245" y="4546"/>
              <a:ext cx="11084" cy="1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7200" b="1" dirty="0" smtClean="0">
                  <a:solidFill>
                    <a:srgbClr val="6E8C89"/>
                  </a:solidFill>
                  <a:cs typeface="+mn-ea"/>
                  <a:sym typeface="+mn-lt"/>
                </a:rPr>
                <a:t>实验步骤</a:t>
              </a:r>
              <a:endParaRPr lang="zh-CN" altLang="en-US" sz="7200" b="1" dirty="0">
                <a:solidFill>
                  <a:srgbClr val="6E8C89"/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037" y="6521"/>
              <a:ext cx="11084" cy="1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详细记录实验操作流程，</a:t>
              </a:r>
              <a:r>
                <a:rPr lang="zh-CN" altLang="en-US" sz="2000" dirty="0">
                  <a:solidFill>
                    <a:schemeClr val="bg1">
                      <a:lumMod val="50000"/>
                    </a:schemeClr>
                  </a:solidFill>
                  <a:cs typeface="+mn-ea"/>
                </a:rPr>
                <a:t>确保每一步骤清晰准确</a:t>
              </a:r>
              <a:endParaRPr lang="en-US" altLang="zh-CN" sz="2000" dirty="0">
                <a:solidFill>
                  <a:schemeClr val="bg1">
                    <a:lumMod val="50000"/>
                  </a:schemeClr>
                </a:solidFill>
                <a:cs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863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D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 </a:t>
            </a:r>
            <a:endParaRPr lang="en-US" altLang="zh-CN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177800" y="153987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 smtClean="0"/>
              <a:t>软件安装与启动</a:t>
            </a:r>
            <a:endParaRPr lang="zh-CN" altLang="en-US" dirty="0"/>
          </a:p>
        </p:txBody>
      </p:sp>
      <p:grpSp>
        <p:nvGrpSpPr>
          <p:cNvPr id="4" name="5dabe1c0-eec2-4b39-ac19-a89da06aa498.source.2.zh-Hans.pptx">
            <a:extLst>
              <a:ext uri="{FF2B5EF4-FFF2-40B4-BE49-F238E27FC236}">
                <a16:creationId xmlns:a16="http://schemas.microsoft.com/office/drawing/2014/main" id="{A5F46B41-8C1E-9D4F-2D43-F64F2A99AD43}"/>
              </a:ext>
            </a:extLst>
          </p:cNvPr>
          <p:cNvGrpSpPr/>
          <p:nvPr/>
        </p:nvGrpSpPr>
        <p:grpSpPr>
          <a:xfrm>
            <a:off x="177800" y="1028698"/>
            <a:ext cx="8966200" cy="5003800"/>
            <a:chOff x="660400" y="1130300"/>
            <a:chExt cx="10858500" cy="5003800"/>
          </a:xfrm>
          <a:noFill/>
        </p:grpSpPr>
        <p:sp>
          <p:nvSpPr>
            <p:cNvPr id="5" name="Title">
              <a:extLst>
                <a:ext uri="{FF2B5EF4-FFF2-40B4-BE49-F238E27FC236}">
                  <a16:creationId xmlns:a16="http://schemas.microsoft.com/office/drawing/2014/main" id="{36A2FB47-A10C-29DE-02B0-0CF046CE2489}"/>
                </a:ext>
              </a:extLst>
            </p:cNvPr>
            <p:cNvSpPr txBox="1"/>
            <p:nvPr/>
          </p:nvSpPr>
          <p:spPr>
            <a:xfrm>
              <a:off x="660400" y="1130300"/>
              <a:ext cx="10858500" cy="533400"/>
            </a:xfrm>
            <a:prstGeom prst="rect">
              <a:avLst/>
            </a:prstGeom>
            <a:grpFill/>
          </p:spPr>
          <p:txBody>
            <a:bodyPr vert="horz" wrap="square" rtlCol="0" anchor="ctr" anchorCtr="0">
              <a:normAutofit/>
            </a:bodyPr>
            <a:lstStyle/>
            <a:p>
              <a:r>
                <a:rPr lang="zh-CN" altLang="en-US" sz="2400" b="1" dirty="0">
                  <a:cs typeface="+mn-ea"/>
                  <a:sym typeface="+mn-lt"/>
                </a:rPr>
                <a:t>正确安装并启动GHOST软件，进入操作界面</a:t>
              </a:r>
              <a:endParaRPr lang="en-US" dirty="0"/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C8C16E2-1699-9C44-FDA4-0E11E8A24279}"/>
                </a:ext>
              </a:extLst>
            </p:cNvPr>
            <p:cNvGrpSpPr/>
            <p:nvPr/>
          </p:nvGrpSpPr>
          <p:grpSpPr>
            <a:xfrm>
              <a:off x="660400" y="1816101"/>
              <a:ext cx="10858499" cy="2146298"/>
              <a:chOff x="914400" y="1982581"/>
              <a:chExt cx="10858499" cy="2166939"/>
            </a:xfrm>
            <a:grpFill/>
          </p:grpSpPr>
          <p:sp>
            <p:nvSpPr>
              <p:cNvPr id="12" name="Number1">
                <a:extLst>
                  <a:ext uri="{FF2B5EF4-FFF2-40B4-BE49-F238E27FC236}">
                    <a16:creationId xmlns:a16="http://schemas.microsoft.com/office/drawing/2014/main" id="{C1CBD201-BF1D-0B60-4749-9D724333C2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0" y="1982581"/>
                <a:ext cx="560709" cy="1333501"/>
              </a:xfrm>
              <a:prstGeom prst="rect">
                <a:avLst/>
              </a:prstGeom>
              <a:grpFill/>
              <a:effectLst/>
            </p:spPr>
            <p:txBody>
              <a:bodyPr wrap="none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altLang="zh-CN" sz="7200" dirty="0">
                    <a:solidFill>
                      <a:schemeClr val="accent1"/>
                    </a:solidFill>
                    <a:cs typeface="+mn-ea"/>
                    <a:sym typeface="+mn-lt"/>
                  </a:rPr>
                  <a:t>1</a:t>
                </a:r>
                <a:endParaRPr lang="zh-CN" altLang="en-US" sz="7200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955B42C9-A70B-AC05-9451-F0E901645D8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500504" y="1982581"/>
                <a:ext cx="10272395" cy="2166939"/>
                <a:chOff x="1500504" y="2133599"/>
                <a:chExt cx="10272395" cy="2166939"/>
              </a:xfrm>
              <a:grpFill/>
            </p:grpSpPr>
            <p:sp>
              <p:nvSpPr>
                <p:cNvPr id="14" name="Bullet1">
                  <a:extLst>
                    <a:ext uri="{FF2B5EF4-FFF2-40B4-BE49-F238E27FC236}">
                      <a16:creationId xmlns:a16="http://schemas.microsoft.com/office/drawing/2014/main" id="{65DCF4C9-A29B-51D0-F87E-F39517EE5BB5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1500504" y="2133599"/>
                  <a:ext cx="10272395" cy="49160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lIns="90000" tIns="46800" rIns="90000" bIns="46800" anchor="b" anchorCtr="0">
                  <a:normAutofit/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/>
                <a:p>
                  <a:pPr marL="0" lvl="1">
                    <a:lnSpc>
                      <a:spcPct val="120000"/>
                    </a:lnSpc>
                  </a:pPr>
                  <a:r>
                    <a:rPr lang="zh-CN" altLang="en-US" sz="1600" b="1" dirty="0">
                      <a:cs typeface="+mn-ea"/>
                      <a:sym typeface="+mn-lt"/>
                    </a:rPr>
                    <a:t>安装GHOST版本</a:t>
                  </a:r>
                  <a:endParaRPr lang="en-US" dirty="0"/>
                </a:p>
              </p:txBody>
            </p:sp>
            <p:sp>
              <p:nvSpPr>
                <p:cNvPr id="15" name="Text1">
                  <a:extLst>
                    <a:ext uri="{FF2B5EF4-FFF2-40B4-BE49-F238E27FC236}">
                      <a16:creationId xmlns:a16="http://schemas.microsoft.com/office/drawing/2014/main" id="{72038D3B-7E07-D7EA-4C36-610207449BFD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1500505" y="2625199"/>
                  <a:ext cx="3274354" cy="1675339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lIns="90000" tIns="46800" rIns="90000" bIns="46800" anchor="t" anchorCtr="0">
                  <a:normAutofit/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cs typeface="+mn-ea"/>
                      <a:sym typeface="+mn-lt"/>
                    </a:rPr>
                    <a:t>选择适合的GHOST版本进行安装，确保软件兼容性。</a:t>
                  </a:r>
                  <a:endParaRPr lang="en-US" dirty="0"/>
                </a:p>
              </p:txBody>
            </p:sp>
          </p:grp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32CD5C1-0F67-8AF0-5DBB-8A5A3327A0FE}"/>
                </a:ext>
              </a:extLst>
            </p:cNvPr>
            <p:cNvGrpSpPr/>
            <p:nvPr/>
          </p:nvGrpSpPr>
          <p:grpSpPr>
            <a:xfrm>
              <a:off x="660400" y="3987802"/>
              <a:ext cx="10858499" cy="2146298"/>
              <a:chOff x="914400" y="1982581"/>
              <a:chExt cx="10858499" cy="2166939"/>
            </a:xfrm>
            <a:grpFill/>
          </p:grpSpPr>
          <p:sp>
            <p:nvSpPr>
              <p:cNvPr id="8" name="Number2">
                <a:extLst>
                  <a:ext uri="{FF2B5EF4-FFF2-40B4-BE49-F238E27FC236}">
                    <a16:creationId xmlns:a16="http://schemas.microsoft.com/office/drawing/2014/main" id="{364FB49D-EEDD-B17E-72E7-749B7755B8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0" y="1982581"/>
                <a:ext cx="560709" cy="1333501"/>
              </a:xfrm>
              <a:prstGeom prst="rect">
                <a:avLst/>
              </a:prstGeom>
              <a:grpFill/>
              <a:effectLst/>
            </p:spPr>
            <p:txBody>
              <a:bodyPr wrap="none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altLang="zh-CN" sz="7200" dirty="0">
                    <a:solidFill>
                      <a:schemeClr val="accent1"/>
                    </a:solidFill>
                    <a:cs typeface="+mn-ea"/>
                    <a:sym typeface="+mn-lt"/>
                  </a:rPr>
                  <a:t>2</a:t>
                </a:r>
                <a:endParaRPr lang="zh-CN" altLang="en-US" sz="7200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E4B49631-A89B-5880-0C5B-5CB2AC7D76D6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500504" y="1982581"/>
                <a:ext cx="10272395" cy="2166939"/>
                <a:chOff x="1500504" y="2133599"/>
                <a:chExt cx="10272395" cy="2166939"/>
              </a:xfrm>
              <a:grpFill/>
            </p:grpSpPr>
            <p:sp>
              <p:nvSpPr>
                <p:cNvPr id="10" name="Bullet2">
                  <a:extLst>
                    <a:ext uri="{FF2B5EF4-FFF2-40B4-BE49-F238E27FC236}">
                      <a16:creationId xmlns:a16="http://schemas.microsoft.com/office/drawing/2014/main" id="{1A4C85AD-E3DB-F220-3A21-16671E0E56C3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1500504" y="2133599"/>
                  <a:ext cx="10272395" cy="49160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lIns="90000" tIns="46800" rIns="90000" bIns="46800" anchor="b" anchorCtr="0">
                  <a:normAutofit/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/>
                <a:p>
                  <a:pPr marL="0" lvl="1">
                    <a:lnSpc>
                      <a:spcPct val="120000"/>
                    </a:lnSpc>
                  </a:pPr>
                  <a:r>
                    <a:rPr lang="zh-CN" altLang="en-US" sz="1600" b="1" dirty="0">
                      <a:cs typeface="+mn-ea"/>
                      <a:sym typeface="+mn-lt"/>
                    </a:rPr>
                    <a:t>启动GHOST软件</a:t>
                  </a:r>
                  <a:endParaRPr lang="en-US" dirty="0"/>
                </a:p>
              </p:txBody>
            </p:sp>
            <p:sp>
              <p:nvSpPr>
                <p:cNvPr id="11" name="Text2">
                  <a:extLst>
                    <a:ext uri="{FF2B5EF4-FFF2-40B4-BE49-F238E27FC236}">
                      <a16:creationId xmlns:a16="http://schemas.microsoft.com/office/drawing/2014/main" id="{A73CC449-3D33-4994-CF82-D0038D9422F9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1500505" y="2625199"/>
                  <a:ext cx="3059030" cy="1675339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lIns="90000" tIns="46800" rIns="90000" bIns="46800" anchor="t" anchorCtr="0">
                  <a:normAutofit/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cs typeface="+mn-ea"/>
                      <a:sym typeface="+mn-lt"/>
                    </a:rPr>
                    <a:t>打开GHOST软件，进入主界面，开始实验操作。</a:t>
                  </a:r>
                  <a:endParaRPr lang="en-US" dirty="0"/>
                </a:p>
              </p:txBody>
            </p:sp>
          </p:grpSp>
        </p:grpSp>
      </p:grpSp>
      <p:pic>
        <p:nvPicPr>
          <p:cNvPr id="16" name="图片 1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51" y="1714499"/>
            <a:ext cx="5537198" cy="431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961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D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</a:t>
            </a:r>
            <a:endParaRPr lang="en-US" altLang="zh-CN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177800" y="141287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 smtClean="0"/>
              <a:t>分区选择与确认</a:t>
            </a:r>
            <a:endParaRPr lang="zh-CN" altLang="en-US" dirty="0"/>
          </a:p>
        </p:txBody>
      </p:sp>
      <p:grpSp>
        <p:nvGrpSpPr>
          <p:cNvPr id="4" name="d496fcc2-d929-4a93-b934-34758934bad0.source.3.zh-Hans.pptx">
            <a:extLst>
              <a:ext uri="{FF2B5EF4-FFF2-40B4-BE49-F238E27FC236}">
                <a16:creationId xmlns:a16="http://schemas.microsoft.com/office/drawing/2014/main" id="{2207FFAD-53C2-A985-1C2A-3A3FFC7BAFCD}"/>
              </a:ext>
            </a:extLst>
          </p:cNvPr>
          <p:cNvGrpSpPr/>
          <p:nvPr/>
        </p:nvGrpSpPr>
        <p:grpSpPr>
          <a:xfrm>
            <a:off x="177800" y="947652"/>
            <a:ext cx="8966200" cy="5290310"/>
            <a:chOff x="660400" y="1130300"/>
            <a:chExt cx="11531600" cy="5139272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3911DBF-0138-A433-F7EE-816AFBF3258E}"/>
                </a:ext>
              </a:extLst>
            </p:cNvPr>
            <p:cNvGrpSpPr/>
            <p:nvPr/>
          </p:nvGrpSpPr>
          <p:grpSpPr>
            <a:xfrm>
              <a:off x="660400" y="1130300"/>
              <a:ext cx="10829797" cy="4999037"/>
              <a:chOff x="660400" y="1130300"/>
              <a:chExt cx="10829797" cy="4999037"/>
            </a:xfrm>
          </p:grpSpPr>
          <p:sp>
            <p:nvSpPr>
              <p:cNvPr id="7" name="矩形: 圆角 10">
                <a:extLst>
                  <a:ext uri="{FF2B5EF4-FFF2-40B4-BE49-F238E27FC236}">
                    <a16:creationId xmlns:a16="http://schemas.microsoft.com/office/drawing/2014/main" id="{9BA0261F-54FB-06B0-A52D-A97B8EE560C4}"/>
                  </a:ext>
                </a:extLst>
              </p:cNvPr>
              <p:cNvSpPr>
                <a:spLocks/>
              </p:cNvSpPr>
              <p:nvPr/>
            </p:nvSpPr>
            <p:spPr>
              <a:xfrm rot="249933">
                <a:off x="8025677" y="1140964"/>
                <a:ext cx="3464520" cy="4913763"/>
              </a:xfrm>
              <a:prstGeom prst="roundRect">
                <a:avLst>
                  <a:gd name="adj" fmla="val 680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Title">
                <a:extLst>
                  <a:ext uri="{FF2B5EF4-FFF2-40B4-BE49-F238E27FC236}">
                    <a16:creationId xmlns:a16="http://schemas.microsoft.com/office/drawing/2014/main" id="{EC39EDEB-78C2-AC8E-B789-AA19E8381453}"/>
                  </a:ext>
                </a:extLst>
              </p:cNvPr>
              <p:cNvSpPr txBox="1"/>
              <p:nvPr/>
            </p:nvSpPr>
            <p:spPr>
              <a:xfrm>
                <a:off x="660400" y="1130300"/>
                <a:ext cx="6927586" cy="650373"/>
              </a:xfrm>
              <a:prstGeom prst="roundRect">
                <a:avLst>
                  <a:gd name="adj" fmla="val 0"/>
                </a:avLst>
              </a:prstGeom>
              <a:noFill/>
            </p:spPr>
            <p:txBody>
              <a:bodyPr vert="horz" wrap="square" rtlCol="0" anchor="ctr">
                <a:normAutofit fontScale="92500" lnSpcReduction="20000"/>
              </a:bodyPr>
              <a:lstStyle>
                <a:defPPr>
                  <a:defRPr lang="zh-CN"/>
                </a:defPPr>
                <a:lvl1pPr>
                  <a:lnSpc>
                    <a:spcPct val="120000"/>
                  </a:lnSpc>
                  <a:defRPr sz="2400" b="1"/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对本地硬盘进行分区操作，选择需要备份的分区</a:t>
                </a:r>
                <a:endParaRPr lang="en-US" dirty="0"/>
              </a:p>
            </p:txBody>
          </p: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9ECC8043-CAC8-69F7-9B6C-1B3E8EC634C8}"/>
                  </a:ext>
                </a:extLst>
              </p:cNvPr>
              <p:cNvGrpSpPr/>
              <p:nvPr/>
            </p:nvGrpSpPr>
            <p:grpSpPr>
              <a:xfrm>
                <a:off x="660400" y="1987826"/>
                <a:ext cx="6654800" cy="4141511"/>
                <a:chOff x="660400" y="1708188"/>
                <a:chExt cx="3795450" cy="4425912"/>
              </a:xfrm>
            </p:grpSpPr>
            <p:grpSp>
              <p:nvGrpSpPr>
                <p:cNvPr id="10" name="组合 9">
                  <a:extLst>
                    <a:ext uri="{FF2B5EF4-FFF2-40B4-BE49-F238E27FC236}">
                      <a16:creationId xmlns:a16="http://schemas.microsoft.com/office/drawing/2014/main" id="{EF975D1B-DB71-0E2C-D706-396D50CE8BFA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60400" y="1708188"/>
                  <a:ext cx="3795450" cy="1475304"/>
                  <a:chOff x="797462" y="1790233"/>
                  <a:chExt cx="3220935" cy="1583588"/>
                </a:xfrm>
              </p:grpSpPr>
              <p:sp>
                <p:nvSpPr>
                  <p:cNvPr id="17" name="Bullet1">
                    <a:extLst>
                      <a:ext uri="{FF2B5EF4-FFF2-40B4-BE49-F238E27FC236}">
                        <a16:creationId xmlns:a16="http://schemas.microsoft.com/office/drawing/2014/main" id="{136D0651-970D-23D5-3145-9E1B23D651B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97462" y="1790233"/>
                    <a:ext cx="3220935" cy="50026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选择local本地操作</a:t>
                    </a:r>
                    <a:endParaRPr lang="en-US" dirty="0"/>
                  </a:p>
                </p:txBody>
              </p:sp>
              <p:sp>
                <p:nvSpPr>
                  <p:cNvPr id="18" name="Text1">
                    <a:extLst>
                      <a:ext uri="{FF2B5EF4-FFF2-40B4-BE49-F238E27FC236}">
                        <a16:creationId xmlns:a16="http://schemas.microsoft.com/office/drawing/2014/main" id="{3A83A4AB-3C00-B33C-188E-7F422A88F6B2}"/>
                      </a:ext>
                    </a:extLst>
                  </p:cNvPr>
                  <p:cNvSpPr/>
                  <p:nvPr/>
                </p:nvSpPr>
                <p:spPr>
                  <a:xfrm>
                    <a:off x="797463" y="2290496"/>
                    <a:ext cx="3220934" cy="10833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进入local本地操作模式，对本地计算机上的硬盘进行操作。</a:t>
                    </a:r>
                    <a:endParaRPr lang="en-US" dirty="0"/>
                  </a:p>
                </p:txBody>
              </p:sp>
            </p:grpSp>
            <p:grpSp>
              <p:nvGrpSpPr>
                <p:cNvPr id="11" name="组合 1">
                  <a:extLst>
                    <a:ext uri="{FF2B5EF4-FFF2-40B4-BE49-F238E27FC236}">
                      <a16:creationId xmlns:a16="http://schemas.microsoft.com/office/drawing/2014/main" id="{FE96A519-0C73-5C08-4064-6EC0DB49FFE3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60400" y="3183493"/>
                  <a:ext cx="3795450" cy="1475304"/>
                  <a:chOff x="797462" y="1790233"/>
                  <a:chExt cx="3220935" cy="1583588"/>
                </a:xfrm>
              </p:grpSpPr>
              <p:sp>
                <p:nvSpPr>
                  <p:cNvPr id="15" name="Bullet2">
                    <a:extLst>
                      <a:ext uri="{FF2B5EF4-FFF2-40B4-BE49-F238E27FC236}">
                        <a16:creationId xmlns:a16="http://schemas.microsoft.com/office/drawing/2014/main" id="{96CCF8FF-259C-2AF2-FFA2-3E5E3157553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97462" y="1790233"/>
                    <a:ext cx="3220935" cy="50026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选择partition分区</a:t>
                    </a:r>
                    <a:endParaRPr lang="en-US" dirty="0"/>
                  </a:p>
                </p:txBody>
              </p:sp>
              <p:sp>
                <p:nvSpPr>
                  <p:cNvPr id="16" name="Text2">
                    <a:extLst>
                      <a:ext uri="{FF2B5EF4-FFF2-40B4-BE49-F238E27FC236}">
                        <a16:creationId xmlns:a16="http://schemas.microsoft.com/office/drawing/2014/main" id="{F017C15D-7101-23BB-D9C4-B3A51C90F837}"/>
                      </a:ext>
                    </a:extLst>
                  </p:cNvPr>
                  <p:cNvSpPr/>
                  <p:nvPr/>
                </p:nvSpPr>
                <p:spPr>
                  <a:xfrm>
                    <a:off x="797463" y="2290496"/>
                    <a:ext cx="3220934" cy="10833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选择单一分区进行操作，确定需要备份的目标分区。</a:t>
                    </a:r>
                    <a:endParaRPr lang="en-US" dirty="0"/>
                  </a:p>
                </p:txBody>
              </p:sp>
            </p:grpSp>
            <p:grpSp>
              <p:nvGrpSpPr>
                <p:cNvPr id="12" name="组合 11">
                  <a:extLst>
                    <a:ext uri="{FF2B5EF4-FFF2-40B4-BE49-F238E27FC236}">
                      <a16:creationId xmlns:a16="http://schemas.microsoft.com/office/drawing/2014/main" id="{4E1EAF79-3EFB-AD3D-6E4A-235A0B6F084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60400" y="4658797"/>
                  <a:ext cx="3795450" cy="1475303"/>
                  <a:chOff x="797462" y="1790234"/>
                  <a:chExt cx="3220935" cy="1583587"/>
                </a:xfrm>
              </p:grpSpPr>
              <p:sp>
                <p:nvSpPr>
                  <p:cNvPr id="13" name="Bullet3">
                    <a:extLst>
                      <a:ext uri="{FF2B5EF4-FFF2-40B4-BE49-F238E27FC236}">
                        <a16:creationId xmlns:a16="http://schemas.microsoft.com/office/drawing/2014/main" id="{A59B46C0-BC5C-C7C5-978E-D7E540764E0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97462" y="1790234"/>
                    <a:ext cx="3220935" cy="50026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确认primary分区</a:t>
                    </a:r>
                    <a:endParaRPr lang="en-US" dirty="0"/>
                  </a:p>
                </p:txBody>
              </p:sp>
              <p:sp>
                <p:nvSpPr>
                  <p:cNvPr id="14" name="Text3">
                    <a:extLst>
                      <a:ext uri="{FF2B5EF4-FFF2-40B4-BE49-F238E27FC236}">
                        <a16:creationId xmlns:a16="http://schemas.microsoft.com/office/drawing/2014/main" id="{72341F11-2F45-D617-2940-7F37582F67C8}"/>
                      </a:ext>
                    </a:extLst>
                  </p:cNvPr>
                  <p:cNvSpPr/>
                  <p:nvPr/>
                </p:nvSpPr>
                <p:spPr>
                  <a:xfrm>
                    <a:off x="797463" y="2290496"/>
                    <a:ext cx="3220934" cy="10833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确认所选分区为primary类型，确保备份操作无误。</a:t>
                    </a:r>
                    <a:endParaRPr lang="en-US" dirty="0"/>
                  </a:p>
                </p:txBody>
              </p:sp>
            </p:grpSp>
          </p:grpSp>
        </p:grpSp>
        <p:sp>
          <p:nvSpPr>
            <p:cNvPr id="6" name="PictureMisc1">
              <a:extLst>
                <a:ext uri="{FF2B5EF4-FFF2-40B4-BE49-F238E27FC236}">
                  <a16:creationId xmlns:a16="http://schemas.microsoft.com/office/drawing/2014/main" id="{1112BC86-A7F7-7703-2603-F951A6BD21F6}"/>
                </a:ext>
              </a:extLst>
            </p:cNvPr>
            <p:cNvSpPr>
              <a:spLocks/>
            </p:cNvSpPr>
            <p:nvPr/>
          </p:nvSpPr>
          <p:spPr>
            <a:xfrm>
              <a:off x="7919124" y="1447246"/>
              <a:ext cx="4272876" cy="4822326"/>
            </a:xfrm>
            <a:custGeom>
              <a:avLst/>
              <a:gdLst>
                <a:gd name="connsiteX0" fmla="*/ 253442 w 4272876"/>
                <a:gd name="connsiteY0" fmla="*/ 0 h 5727700"/>
                <a:gd name="connsiteX1" fmla="*/ 4248984 w 4272876"/>
                <a:gd name="connsiteY1" fmla="*/ 0 h 5727700"/>
                <a:gd name="connsiteX2" fmla="*/ 4272876 w 4272876"/>
                <a:gd name="connsiteY2" fmla="*/ 2409 h 5727700"/>
                <a:gd name="connsiteX3" fmla="*/ 4272876 w 4272876"/>
                <a:gd name="connsiteY3" fmla="*/ 5725292 h 5727700"/>
                <a:gd name="connsiteX4" fmla="*/ 4248984 w 4272876"/>
                <a:gd name="connsiteY4" fmla="*/ 5727700 h 5727700"/>
                <a:gd name="connsiteX5" fmla="*/ 253442 w 4272876"/>
                <a:gd name="connsiteY5" fmla="*/ 5727700 h 5727700"/>
                <a:gd name="connsiteX6" fmla="*/ 0 w 4272876"/>
                <a:gd name="connsiteY6" fmla="*/ 5474258 h 5727700"/>
                <a:gd name="connsiteX7" fmla="*/ 0 w 4272876"/>
                <a:gd name="connsiteY7" fmla="*/ 253442 h 5727700"/>
                <a:gd name="connsiteX8" fmla="*/ 253442 w 4272876"/>
                <a:gd name="connsiteY8" fmla="*/ 0 h 572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72876" h="5727700">
                  <a:moveTo>
                    <a:pt x="253442" y="0"/>
                  </a:moveTo>
                  <a:lnTo>
                    <a:pt x="4248984" y="0"/>
                  </a:lnTo>
                  <a:lnTo>
                    <a:pt x="4272876" y="2409"/>
                  </a:lnTo>
                  <a:lnTo>
                    <a:pt x="4272876" y="5725292"/>
                  </a:lnTo>
                  <a:lnTo>
                    <a:pt x="4248984" y="5727700"/>
                  </a:lnTo>
                  <a:lnTo>
                    <a:pt x="253442" y="5727700"/>
                  </a:lnTo>
                  <a:cubicBezTo>
                    <a:pt x="113470" y="5727700"/>
                    <a:pt x="0" y="5614230"/>
                    <a:pt x="0" y="5474258"/>
                  </a:cubicBezTo>
                  <a:lnTo>
                    <a:pt x="0" y="253442"/>
                  </a:lnTo>
                  <a:cubicBezTo>
                    <a:pt x="0" y="113470"/>
                    <a:pt x="113470" y="0"/>
                    <a:pt x="253442" y="0"/>
                  </a:cubicBezTo>
                  <a:close/>
                </a:path>
              </a:pathLst>
            </a:custGeom>
            <a:blipFill>
              <a:blip r:embed="rId3"/>
              <a:srcRect/>
              <a:stretch>
                <a:fillRect l="-13315" r="-13315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973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主题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9222</TotalTime>
  <Words>825</Words>
  <Application>Microsoft Office PowerPoint</Application>
  <PresentationFormat>全屏显示(4:3)</PresentationFormat>
  <Paragraphs>134</Paragraphs>
  <Slides>20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等线</vt:lpstr>
      <vt:lpstr>仿宋</vt:lpstr>
      <vt:lpstr>华文隶书</vt:lpstr>
      <vt:lpstr>宋体</vt:lpstr>
      <vt:lpstr>微软雅黑</vt:lpstr>
      <vt:lpstr>Arial</vt:lpstr>
      <vt:lpstr>Calibri</vt:lpstr>
      <vt:lpstr>Tahoma</vt:lpstr>
      <vt:lpstr>Office 主题</vt:lpstr>
      <vt:lpstr>数据备份与恢复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HZW</dc:creator>
  <cp:lastModifiedBy>Administrator</cp:lastModifiedBy>
  <cp:revision>1169</cp:revision>
  <dcterms:created xsi:type="dcterms:W3CDTF">2014-07-13T02:54:52Z</dcterms:created>
  <dcterms:modified xsi:type="dcterms:W3CDTF">2025-04-15T03:09:10Z</dcterms:modified>
</cp:coreProperties>
</file>